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5" r:id="rId1"/>
  </p:sldMasterIdLst>
  <p:notesMasterIdLst>
    <p:notesMasterId r:id="rId32"/>
  </p:notesMasterIdLst>
  <p:sldIdLst>
    <p:sldId id="478" r:id="rId2"/>
    <p:sldId id="599" r:id="rId3"/>
    <p:sldId id="339" r:id="rId4"/>
    <p:sldId id="614" r:id="rId5"/>
    <p:sldId id="557" r:id="rId6"/>
    <p:sldId id="560" r:id="rId7"/>
    <p:sldId id="561" r:id="rId8"/>
    <p:sldId id="563" r:id="rId9"/>
    <p:sldId id="617" r:id="rId10"/>
    <p:sldId id="566" r:id="rId11"/>
    <p:sldId id="568" r:id="rId12"/>
    <p:sldId id="569" r:id="rId13"/>
    <p:sldId id="616" r:id="rId14"/>
    <p:sldId id="615" r:id="rId15"/>
    <p:sldId id="600" r:id="rId16"/>
    <p:sldId id="601" r:id="rId17"/>
    <p:sldId id="602" r:id="rId18"/>
    <p:sldId id="603" r:id="rId19"/>
    <p:sldId id="604" r:id="rId20"/>
    <p:sldId id="605" r:id="rId21"/>
    <p:sldId id="606" r:id="rId22"/>
    <p:sldId id="607" r:id="rId23"/>
    <p:sldId id="608" r:id="rId24"/>
    <p:sldId id="609" r:id="rId25"/>
    <p:sldId id="610" r:id="rId26"/>
    <p:sldId id="611" r:id="rId27"/>
    <p:sldId id="612" r:id="rId28"/>
    <p:sldId id="595" r:id="rId29"/>
    <p:sldId id="330" r:id="rId30"/>
    <p:sldId id="518" r:id="rId31"/>
  </p:sldIdLst>
  <p:sldSz cx="9906000" cy="6858000" type="A4"/>
  <p:notesSz cx="6761163" cy="9942513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C836A2"/>
    <a:srgbClr val="F68276"/>
    <a:srgbClr val="ED7D31"/>
    <a:srgbClr val="FF0066"/>
    <a:srgbClr val="0A561C"/>
    <a:srgbClr val="44665B"/>
    <a:srgbClr val="0F70A3"/>
    <a:srgbClr val="5B9BD5"/>
    <a:srgbClr val="A5A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 autoAdjust="0"/>
  </p:normalViewPr>
  <p:slideViewPr>
    <p:cSldViewPr snapToGrid="0">
      <p:cViewPr varScale="1">
        <p:scale>
          <a:sx n="88" d="100"/>
          <a:sy n="88" d="100"/>
        </p:scale>
        <p:origin x="1123" y="62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314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rgbClr val="002060"/>
                </a:solidFill>
              </a:rPr>
              <a:t>Количество педагогических работников, чел.</a:t>
            </a:r>
            <a:endParaRPr lang="ru-RU" sz="1600" b="1" dirty="0">
              <a:solidFill>
                <a:srgbClr val="00206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564658906906928"/>
          <c:y val="0.2487972348262594"/>
          <c:w val="0.83574530367058941"/>
          <c:h val="0.463633157412781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ACCBF9">
                <a:lumMod val="75000"/>
              </a:srgb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-1.9841264674919635E-2"/>
                  <c:y val="4.99376172993343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107-4AD1-A997-9207E273EE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</c:v>
                </c:pt>
                <c:pt idx="1">
                  <c:v>205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07-4AD1-A997-9207E273EE0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6827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71</c:v>
                </c:pt>
                <c:pt idx="1">
                  <c:v>208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07-4AD1-A997-9207E273EE0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5AA2AE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1.3227509783279761E-2"/>
                  <c:y val="4.99376172993343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107-4AD1-A997-9207E273EE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72</c:v>
                </c:pt>
                <c:pt idx="1">
                  <c:v>201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07-4AD1-A997-9207E273EE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3760768"/>
        <c:axId val="73762304"/>
      </c:barChart>
      <c:catAx>
        <c:axId val="7376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762304"/>
        <c:crosses val="autoZero"/>
        <c:auto val="1"/>
        <c:lblAlgn val="ctr"/>
        <c:lblOffset val="100"/>
        <c:noMultiLvlLbl val="0"/>
      </c:catAx>
      <c:valAx>
        <c:axId val="7376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76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629DD1">
        <a:lumMod val="20000"/>
        <a:lumOff val="80000"/>
      </a:srgbClr>
    </a:solidFill>
    <a:ln>
      <a:solidFill>
        <a:srgbClr val="002060"/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600" b="1" i="0" u="none" strike="noStrike" kern="1200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rgbClr val="002060"/>
                </a:solidFill>
              </a:rPr>
              <a:t>Квалификационный уровень педагогических </a:t>
            </a:r>
            <a:r>
              <a:rPr lang="ru-RU" sz="1600" b="1" dirty="0" smtClean="0">
                <a:solidFill>
                  <a:srgbClr val="002060"/>
                </a:solidFill>
              </a:rPr>
              <a:t>работников, %</a:t>
            </a:r>
            <a:endParaRPr lang="ru-RU" sz="1600" b="1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4558335292043723"/>
          <c:y val="6.87711507051124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600" b="1" i="0" u="none" strike="noStrike" kern="1200" baseline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6044749171299734"/>
          <c:y val="0.33830188799754757"/>
          <c:w val="0.31506078936998722"/>
          <c:h val="0.4886479037862143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Категория работников</c:v>
                </c:pt>
              </c:strCache>
            </c:strRef>
          </c:tx>
          <c:spPr>
            <a:ln>
              <a:solidFill>
                <a:srgbClr val="14967C">
                  <a:lumMod val="50000"/>
                </a:srgbClr>
              </a:solidFill>
            </a:ln>
          </c:spPr>
          <c:dPt>
            <c:idx val="0"/>
            <c:bubble3D val="0"/>
            <c:spPr>
              <a:solidFill>
                <a:srgbClr val="052F61">
                  <a:lumMod val="60000"/>
                  <a:lumOff val="40000"/>
                </a:srgbClr>
              </a:solidFill>
              <a:ln>
                <a:solidFill>
                  <a:srgbClr val="14967C">
                    <a:lumMod val="50000"/>
                  </a:srgbClr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1E4-489C-A41E-4BE7703EEBC3}"/>
              </c:ext>
            </c:extLst>
          </c:dPt>
          <c:dPt>
            <c:idx val="1"/>
            <c:bubble3D val="0"/>
            <c:spPr>
              <a:solidFill>
                <a:srgbClr val="C836A2"/>
              </a:solidFill>
              <a:ln>
                <a:solidFill>
                  <a:srgbClr val="14967C">
                    <a:lumMod val="50000"/>
                  </a:srgbClr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1E4-489C-A41E-4BE7703EEBC3}"/>
              </c:ext>
            </c:extLst>
          </c:dPt>
          <c:dPt>
            <c:idx val="2"/>
            <c:bubble3D val="0"/>
            <c:spPr>
              <a:solidFill>
                <a:srgbClr val="14967C">
                  <a:lumMod val="75000"/>
                </a:srgbClr>
              </a:solidFill>
              <a:ln>
                <a:solidFill>
                  <a:srgbClr val="14967C">
                    <a:lumMod val="50000"/>
                  </a:srgbClr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1E4-489C-A41E-4BE7703EEBC3}"/>
              </c:ext>
            </c:extLst>
          </c:dPt>
          <c:dLbls>
            <c:dLbl>
              <c:idx val="0"/>
              <c:layout>
                <c:manualLayout>
                  <c:x val="4.2979247463470045E-2"/>
                  <c:y val="3.6600530371414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1E4-489C-A41E-4BE7703EEBC3}"/>
                </c:ext>
              </c:extLst>
            </c:dLbl>
            <c:dLbl>
              <c:idx val="1"/>
              <c:layout>
                <c:manualLayout>
                  <c:x val="-8.6868805578407218E-2"/>
                  <c:y val="-7.13723983075877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1E4-489C-A41E-4BE7703EEBC3}"/>
                </c:ext>
              </c:extLst>
            </c:dLbl>
            <c:dLbl>
              <c:idx val="2"/>
              <c:layout>
                <c:manualLayout>
                  <c:x val="-8.7904473694519567E-3"/>
                  <c:y val="1.3862645111777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1E4-489C-A41E-4BE7703EEB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Высшая категория</c:v>
                </c:pt>
                <c:pt idx="1">
                  <c:v>1 категория</c:v>
                </c:pt>
                <c:pt idx="2">
                  <c:v>Без категории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24.2</c:v>
                </c:pt>
                <c:pt idx="1">
                  <c:v>62.4</c:v>
                </c:pt>
                <c:pt idx="2">
                  <c:v>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1E4-489C-A41E-4BE7703EE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rgbClr val="629DD1">
        <a:lumMod val="20000"/>
        <a:lumOff val="80000"/>
      </a:srgbClr>
    </a:solidFill>
    <a:ln>
      <a:solidFill>
        <a:srgbClr val="052F61"/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075694873929121E-2"/>
          <c:y val="5.0195220857858831E-2"/>
          <c:w val="0.62629754029498363"/>
          <c:h val="0.786074724652981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обучаются на "5", чел.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9.5072636055399777E-3"/>
                  <c:y val="-4.2327746070851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2C-430C-9538-284953B8A84B}"/>
                </c:ext>
              </c:extLst>
            </c:dLbl>
            <c:dLbl>
              <c:idx val="1"/>
              <c:layout>
                <c:manualLayout>
                  <c:x val="-9.507263605539884E-3"/>
                  <c:y val="-8.487915195228081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2C-430C-9538-284953B8A8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smtId="4294967295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2023-2024</c:v>
                </c:pt>
                <c:pt idx="1">
                  <c:v>2024-2025</c:v>
                </c:pt>
                <c:pt idx="2">
                  <c:v>2025-2026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152</c:v>
                </c:pt>
                <c:pt idx="1">
                  <c:v>161</c:v>
                </c:pt>
                <c:pt idx="2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D9-47A3-94AF-88021B3BB22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обучаются на "4" и "5", чел.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-1.90145272110797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2C-430C-9538-284953B8A84B}"/>
                </c:ext>
              </c:extLst>
            </c:dLbl>
            <c:dLbl>
              <c:idx val="1"/>
              <c:layout>
                <c:manualLayout>
                  <c:x val="-9.5072636055399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2C-430C-9538-284953B8A8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smtId="4294967295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2023-2024</c:v>
                </c:pt>
                <c:pt idx="1">
                  <c:v>2024-2025</c:v>
                </c:pt>
                <c:pt idx="2">
                  <c:v>2025-2026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608</c:v>
                </c:pt>
                <c:pt idx="1">
                  <c:v>529</c:v>
                </c:pt>
                <c:pt idx="2">
                  <c:v>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D9-47A3-94AF-88021B3BB22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качество обучения, %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balanced" dir="t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1.42508166166766E-2"/>
                  <c:y val="-4.27591719265506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7B-48AD-B87A-D9AAF189E0D2}"/>
                </c:ext>
              </c:extLst>
            </c:dLbl>
            <c:dLbl>
              <c:idx val="1"/>
              <c:layout>
                <c:manualLayout>
                  <c:x val="1.42508166166766E-2"/>
                  <c:y val="-7.839090962019764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7B-48AD-B87A-D9AAF189E0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smtId="4294967295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2023-2024</c:v>
                </c:pt>
                <c:pt idx="1">
                  <c:v>2024-2025</c:v>
                </c:pt>
                <c:pt idx="2">
                  <c:v>2025-2026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47.6</c:v>
                </c:pt>
                <c:pt idx="1">
                  <c:v>45.7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D9-47A3-94AF-88021B3BB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303040"/>
        <c:axId val="62933632"/>
      </c:barChart>
      <c:catAx>
        <c:axId val="613030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0" vert="horz" anchor="t"/>
          <a:lstStyle/>
          <a:p>
            <a:pPr>
              <a:defRPr sz="1400" b="0" i="0" smtId="4294967295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2933632"/>
        <c:crosses val="autoZero"/>
        <c:auto val="0"/>
        <c:lblAlgn val="ctr"/>
        <c:lblOffset val="100"/>
        <c:noMultiLvlLbl val="0"/>
      </c:catAx>
      <c:valAx>
        <c:axId val="62933632"/>
        <c:scaling>
          <c:orientation val="minMax"/>
        </c:scaling>
        <c:delete val="1"/>
        <c:axPos val="l"/>
        <c:majorGridlines>
          <c:spPr>
            <a:ln>
              <a:solidFill>
                <a:srgbClr val="002060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61303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906630039215088"/>
          <c:y val="0.11825172603130363"/>
          <c:w val="0.29294723861715727"/>
          <c:h val="0.60233809828645413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sz="1400" b="1" spc="-100" baseline="0" smtId="4294967295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1">
        <a:lumMod val="40000"/>
        <a:lumOff val="60000"/>
      </a:schemeClr>
    </a:solidFill>
    <a:ln>
      <a:solidFill>
        <a:srgbClr val="002060"/>
      </a:solidFill>
    </a:ln>
  </c:spPr>
  <c:txPr>
    <a:bodyPr/>
    <a:lstStyle/>
    <a:p>
      <a:pPr>
        <a:defRPr sz="1800" smtId="4294967295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200" b="1" i="0" u="none" strike="noStrike" kern="1200" spc="0" baseline="0" dirty="0" smtClean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i="0" u="none" strike="noStrike" kern="1200" spc="0" baseline="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Количество выпускников 11 класса, получивших аттестат с отличием, чел.</a:t>
            </a:r>
          </a:p>
        </c:rich>
      </c:tx>
      <c:layout>
        <c:manualLayout>
          <c:xMode val="edge"/>
          <c:yMode val="edge"/>
          <c:x val="0.12347167318030716"/>
          <c:y val="4.896904370541671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коичество учащихся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736231687024702E-2"/>
                  <c:y val="-0.112185060528969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C0-415F-9BFD-335C025E1C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</c:v>
                </c:pt>
                <c:pt idx="1">
                  <c:v>13</c:v>
                </c:pt>
                <c:pt idx="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C0-415F-9BFD-335C025E1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279744"/>
        <c:axId val="77620352"/>
      </c:lineChart>
      <c:catAx>
        <c:axId val="7327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620352"/>
        <c:crosses val="autoZero"/>
        <c:auto val="1"/>
        <c:lblAlgn val="ctr"/>
        <c:lblOffset val="100"/>
        <c:noMultiLvlLbl val="0"/>
      </c:catAx>
      <c:valAx>
        <c:axId val="7762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2060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27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5B9BD5">
        <a:lumMod val="40000"/>
        <a:lumOff val="60000"/>
      </a:srgbClr>
    </a:solidFill>
    <a:ln>
      <a:solidFill>
        <a:srgbClr val="002060"/>
      </a:solidFill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класс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93.9</c:v>
                </c:pt>
                <c:pt idx="1">
                  <c:v>98.3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4D-496F-9482-88BCB217FB4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5 класс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94.7</c:v>
                </c:pt>
                <c:pt idx="1">
                  <c:v>93.1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4D-496F-9482-88BCB217FB4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6 класс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93.3</c:v>
                </c:pt>
                <c:pt idx="1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4D-496F-9482-88BCB217FB4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7 класс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93.6</c:v>
                </c:pt>
                <c:pt idx="1">
                  <c:v>95.5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4D-496F-9482-88BCB217FB42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8 класс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1"/>
              <c:layout>
                <c:manualLayout>
                  <c:x val="1.5152593778050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54D-496F-9482-88BCB217FB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94.9</c:v>
                </c:pt>
                <c:pt idx="1">
                  <c:v>95.4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4D-496F-9482-88BCB217FB42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10 класс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русский язык</c:v>
                </c:pt>
                <c:pt idx="1">
                  <c:v>математика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92.1</c:v>
                </c:pt>
                <c:pt idx="1">
                  <c:v>89.7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4D-496F-9482-88BCB217F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909760"/>
        <c:axId val="59554048"/>
      </c:barChart>
      <c:catAx>
        <c:axId val="55909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59554048"/>
        <c:crosses val="autoZero"/>
        <c:auto val="1"/>
        <c:lblAlgn val="ctr"/>
        <c:lblOffset val="100"/>
        <c:noMultiLvlLbl val="0"/>
      </c:catAx>
      <c:valAx>
        <c:axId val="59554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55909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677649025695827"/>
          <c:y val="0.15675687596638441"/>
          <c:w val="0.20899586632811598"/>
          <c:h val="0.68648589800721338"/>
        </c:manualLayout>
      </c:layout>
      <c:overlay val="0"/>
      <c:txPr>
        <a:bodyPr/>
        <a:lstStyle/>
        <a:p>
          <a:pPr>
            <a:defRPr sz="1400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accent1">
        <a:lumMod val="40000"/>
        <a:lumOff val="6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rPr lang="ru-RU" sz="2400" dirty="0" smtClean="0">
                <a:solidFill>
                  <a:srgbClr val="002060"/>
                </a:solidFill>
              </a:rPr>
              <a:t>Средняя</a:t>
            </a:r>
            <a:r>
              <a:rPr lang="ru-RU" sz="2400" baseline="0" dirty="0" smtClean="0">
                <a:solidFill>
                  <a:srgbClr val="002060"/>
                </a:solidFill>
              </a:rPr>
              <a:t> отметка</a:t>
            </a:r>
            <a:r>
              <a:rPr lang="ru-RU" sz="2400" dirty="0" smtClean="0">
                <a:solidFill>
                  <a:srgbClr val="002060"/>
                </a:solidFill>
              </a:rPr>
              <a:t> ОГЭ </a:t>
            </a:r>
            <a:endParaRPr lang="ru-RU" sz="2400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35771793188007672"/>
          <c:y val="1.09440805172438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7836890018065333E-2"/>
          <c:y val="0.11175135241967049"/>
          <c:w val="0.87632156763892299"/>
          <c:h val="0.5742319226264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 </c:v>
                </c:pt>
              </c:strCache>
            </c:strRef>
          </c:tx>
          <c:spPr>
            <a:solidFill>
              <a:srgbClr val="4472C4"/>
            </a:solidFill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0"/>
              <c:layout>
                <c:manualLayout>
                  <c:x val="8.411553863264986E-3"/>
                  <c:y val="6.08186771929099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99-480A-AF91-BE0A3C957B3F}"/>
                </c:ext>
              </c:extLst>
            </c:dLbl>
            <c:dLbl>
              <c:idx val="1"/>
              <c:layout>
                <c:manualLayout>
                  <c:x val="8.0569909805924388E-3"/>
                  <c:y val="-5.7231281129229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B7-49CE-A39C-67FDC85A17D6}"/>
                </c:ext>
              </c:extLst>
            </c:dLbl>
            <c:dLbl>
              <c:idx val="2"/>
              <c:layout>
                <c:manualLayout>
                  <c:x val="-1.3402280012915119E-2"/>
                  <c:y val="1.02371120050211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100" b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8830913774159434E-2"/>
                      <c:h val="3.31635855300696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0B7-49CE-A39C-67FDC85A17D6}"/>
                </c:ext>
              </c:extLst>
            </c:dLbl>
            <c:dLbl>
              <c:idx val="3"/>
              <c:layout>
                <c:manualLayout>
                  <c:x val="3.6346288643152968E-3"/>
                  <c:y val="-7.0111806890280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0B7-49CE-A39C-67FDC85A17D6}"/>
                </c:ext>
              </c:extLst>
            </c:dLbl>
            <c:dLbl>
              <c:idx val="4"/>
              <c:layout>
                <c:manualLayout>
                  <c:x val="-3.1554519881519974E-3"/>
                  <c:y val="-2.622621391076115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100" b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9486099410278011E-2"/>
                      <c:h val="3.23709536307961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699-480A-AF91-BE0A3C957B3F}"/>
                </c:ext>
              </c:extLst>
            </c:dLbl>
            <c:dLbl>
              <c:idx val="5"/>
              <c:layout>
                <c:manualLayout>
                  <c:x val="5.7870370370369673E-3"/>
                  <c:y val="-2.1033652187306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B7-49CE-A39C-67FDC85A17D6}"/>
                </c:ext>
              </c:extLst>
            </c:dLbl>
            <c:dLbl>
              <c:idx val="6"/>
              <c:layout>
                <c:manualLayout>
                  <c:x val="9.8811047945037856E-3"/>
                  <c:y val="4.1936194983501076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100" b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52709912945802E-2"/>
                      <c:h val="4.54943132108486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00B7-49CE-A39C-67FDC85A17D6}"/>
                </c:ext>
              </c:extLst>
            </c:dLbl>
            <c:dLbl>
              <c:idx val="7"/>
              <c:layout>
                <c:manualLayout>
                  <c:x val="-9.8193735172674452E-3"/>
                  <c:y val="2.424578960644818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100" b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2294299354114014E-2"/>
                      <c:h val="3.455818022747156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0B7-49CE-A39C-67FDC85A17D6}"/>
                </c:ext>
              </c:extLst>
            </c:dLbl>
            <c:dLbl>
              <c:idx val="8"/>
              <c:layout>
                <c:manualLayout>
                  <c:x val="5.7870370370368953E-3"/>
                  <c:y val="-2.4539260885191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0B7-49CE-A39C-67FDC85A17D6}"/>
                </c:ext>
              </c:extLst>
            </c:dLbl>
            <c:dLbl>
              <c:idx val="9"/>
              <c:layout>
                <c:manualLayout>
                  <c:x val="1.296459678007804E-2"/>
                  <c:y val="-7.4606815880298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B7-49CE-A39C-67FDC85A17D6}"/>
                </c:ext>
              </c:extLst>
            </c:dLbl>
            <c:dLbl>
              <c:idx val="10"/>
              <c:layout>
                <c:manualLayout>
                  <c:x val="9.1201268333455984E-3"/>
                  <c:y val="-8.9900179800359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0B7-49CE-A39C-67FDC85A17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русский язык</c:v>
                </c:pt>
                <c:pt idx="1">
                  <c:v>математика</c:v>
                </c:pt>
                <c:pt idx="2">
                  <c:v>обществознание</c:v>
                </c:pt>
                <c:pt idx="3">
                  <c:v>биология</c:v>
                </c:pt>
                <c:pt idx="4">
                  <c:v>информатика</c:v>
                </c:pt>
                <c:pt idx="5">
                  <c:v>география</c:v>
                </c:pt>
                <c:pt idx="6">
                  <c:v>химия</c:v>
                </c:pt>
                <c:pt idx="7">
                  <c:v>физика </c:v>
                </c:pt>
                <c:pt idx="8">
                  <c:v>история</c:v>
                </c:pt>
                <c:pt idx="9">
                  <c:v>английский язык</c:v>
                </c:pt>
                <c:pt idx="10">
                  <c:v>литература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3.7</c:v>
                </c:pt>
                <c:pt idx="1">
                  <c:v>3.7</c:v>
                </c:pt>
                <c:pt idx="2">
                  <c:v>3.6</c:v>
                </c:pt>
                <c:pt idx="3">
                  <c:v>3.9</c:v>
                </c:pt>
                <c:pt idx="4">
                  <c:v>3.6</c:v>
                </c:pt>
                <c:pt idx="5">
                  <c:v>3.9</c:v>
                </c:pt>
                <c:pt idx="6">
                  <c:v>4.4000000000000004</c:v>
                </c:pt>
                <c:pt idx="7">
                  <c:v>3.5</c:v>
                </c:pt>
                <c:pt idx="8">
                  <c:v>3.8</c:v>
                </c:pt>
                <c:pt idx="9">
                  <c:v>4.3</c:v>
                </c:pt>
                <c:pt idx="1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99-480A-AF91-BE0A3C957B3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 год </c:v>
                </c:pt>
              </c:strCache>
            </c:strRef>
          </c:tx>
          <c:spPr>
            <a:solidFill>
              <a:srgbClr val="C836A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1.2636899747262006E-2"/>
                  <c:y val="8.7489063867016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99-480A-AF91-BE0A3C957B3F}"/>
                </c:ext>
              </c:extLst>
            </c:dLbl>
            <c:dLbl>
              <c:idx val="1"/>
              <c:layout>
                <c:manualLayout>
                  <c:x val="1.5445099691097981E-2"/>
                  <c:y val="6.56167979002624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99-480A-AF91-BE0A3C957B3F}"/>
                </c:ext>
              </c:extLst>
            </c:dLbl>
            <c:dLbl>
              <c:idx val="2"/>
              <c:layout>
                <c:manualLayout>
                  <c:x val="1.2402379209879511E-2"/>
                  <c:y val="-1.8781025333789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99-480A-AF91-BE0A3C957B3F}"/>
                </c:ext>
              </c:extLst>
            </c:dLbl>
            <c:dLbl>
              <c:idx val="3"/>
              <c:layout>
                <c:manualLayout>
                  <c:x val="1.5445099691098006E-2"/>
                  <c:y val="1.0936132983377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699-480A-AF91-BE0A3C957B3F}"/>
                </c:ext>
              </c:extLst>
            </c:dLbl>
            <c:dLbl>
              <c:idx val="4"/>
              <c:layout>
                <c:manualLayout>
                  <c:x val="9.8286998034260043E-3"/>
                  <c:y val="1.0936132983377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699-480A-AF91-BE0A3C957B3F}"/>
                </c:ext>
              </c:extLst>
            </c:dLbl>
            <c:dLbl>
              <c:idx val="5"/>
              <c:layout>
                <c:manualLayout>
                  <c:x val="1.4040999719179903E-2"/>
                  <c:y val="1.5310586176727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699-480A-AF91-BE0A3C957B3F}"/>
                </c:ext>
              </c:extLst>
            </c:dLbl>
            <c:dLbl>
              <c:idx val="6"/>
              <c:layout>
                <c:manualLayout>
                  <c:x val="1.8253299634934009E-2"/>
                  <c:y val="3.0621172353455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699-480A-AF91-BE0A3C957B3F}"/>
                </c:ext>
              </c:extLst>
            </c:dLbl>
            <c:dLbl>
              <c:idx val="8"/>
              <c:layout>
                <c:manualLayout>
                  <c:x val="1.2636899747262006E-2"/>
                  <c:y val="2.18722659667541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699-480A-AF91-BE0A3C957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русский язык</c:v>
                </c:pt>
                <c:pt idx="1">
                  <c:v>математика</c:v>
                </c:pt>
                <c:pt idx="2">
                  <c:v>обществознание</c:v>
                </c:pt>
                <c:pt idx="3">
                  <c:v>биология</c:v>
                </c:pt>
                <c:pt idx="4">
                  <c:v>информатика</c:v>
                </c:pt>
                <c:pt idx="5">
                  <c:v>география</c:v>
                </c:pt>
                <c:pt idx="6">
                  <c:v>химия</c:v>
                </c:pt>
                <c:pt idx="7">
                  <c:v>физика </c:v>
                </c:pt>
                <c:pt idx="8">
                  <c:v>история</c:v>
                </c:pt>
                <c:pt idx="9">
                  <c:v>английский язык</c:v>
                </c:pt>
                <c:pt idx="10">
                  <c:v>литература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3.6</c:v>
                </c:pt>
                <c:pt idx="1">
                  <c:v>3.7</c:v>
                </c:pt>
                <c:pt idx="2">
                  <c:v>3.6</c:v>
                </c:pt>
                <c:pt idx="3">
                  <c:v>4</c:v>
                </c:pt>
                <c:pt idx="4">
                  <c:v>3.6</c:v>
                </c:pt>
                <c:pt idx="5">
                  <c:v>4.0999999999999996</c:v>
                </c:pt>
                <c:pt idx="6">
                  <c:v>4.4000000000000004</c:v>
                </c:pt>
                <c:pt idx="7">
                  <c:v>3.9</c:v>
                </c:pt>
                <c:pt idx="8">
                  <c:v>4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699-480A-AF91-BE0A3C957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200832"/>
        <c:axId val="78337920"/>
      </c:barChart>
      <c:catAx>
        <c:axId val="78200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rgbClr val="002060"/>
            </a:solidFill>
          </a:ln>
        </c:spPr>
        <c:txPr>
          <a:bodyPr/>
          <a:lstStyle/>
          <a:p>
            <a:pPr>
              <a:defRPr sz="1100" b="1" i="0" baseline="0" smtId="4294967295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8337920"/>
        <c:crosses val="autoZero"/>
        <c:auto val="0"/>
        <c:lblAlgn val="ctr"/>
        <c:lblOffset val="100"/>
        <c:noMultiLvlLbl val="0"/>
      </c:catAx>
      <c:valAx>
        <c:axId val="78337920"/>
        <c:scaling>
          <c:orientation val="minMax"/>
        </c:scaling>
        <c:delete val="0"/>
        <c:axPos val="l"/>
        <c:majorGridlines>
          <c:spPr>
            <a:ln>
              <a:solidFill>
                <a:srgbClr val="002060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002060"/>
            </a:solidFill>
          </a:ln>
        </c:spPr>
        <c:txPr>
          <a:bodyPr/>
          <a:lstStyle/>
          <a:p>
            <a:pPr>
              <a:defRPr sz="1000" b="0" i="0" baseline="0" smtId="4294967295">
                <a:solidFill>
                  <a:srgbClr val="0037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8200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7170247786823259"/>
          <c:y val="0.90549558709007527"/>
          <c:w val="0.50408047511010279"/>
          <c:h val="9.2690396873467737E-2"/>
        </c:manualLayout>
      </c:layout>
      <c:overlay val="0"/>
      <c:txPr>
        <a:bodyPr/>
        <a:lstStyle/>
        <a:p>
          <a:pPr>
            <a:defRPr sz="1800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rgbClr val="002060"/>
      </a:solidFill>
    </a:ln>
  </c:spPr>
  <c:txPr>
    <a:bodyPr/>
    <a:lstStyle/>
    <a:p>
      <a:pPr>
        <a:defRPr sz="1800" smtId="4294967295"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448525584011937"/>
          <c:y val="2.9733088593756923E-2"/>
          <c:w val="0.8355302354901788"/>
          <c:h val="0.619778109349839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 в 2024-2025 уч.году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2"/>
              <c:layout>
                <c:manualLayout>
                  <c:x val="-2.7491408934708409E-3"/>
                  <c:y val="6.45089285714285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25-4496-AC8F-4A12204781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русский язык</c:v>
                </c:pt>
                <c:pt idx="1">
                  <c:v>математика профильного уровня</c:v>
                </c:pt>
                <c:pt idx="2">
                  <c:v>обществознание</c:v>
                </c:pt>
                <c:pt idx="3">
                  <c:v>физика</c:v>
                </c:pt>
                <c:pt idx="4">
                  <c:v>биология </c:v>
                </c:pt>
                <c:pt idx="5">
                  <c:v>химия</c:v>
                </c:pt>
                <c:pt idx="6">
                  <c:v>история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математика базового уровня</c:v>
                </c:pt>
                <c:pt idx="10">
                  <c:v>английский язык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58.5</c:v>
                </c:pt>
                <c:pt idx="1">
                  <c:v>59</c:v>
                </c:pt>
                <c:pt idx="2">
                  <c:v>52.8</c:v>
                </c:pt>
                <c:pt idx="3">
                  <c:v>56.5</c:v>
                </c:pt>
                <c:pt idx="4">
                  <c:v>63.4</c:v>
                </c:pt>
                <c:pt idx="5">
                  <c:v>62.4</c:v>
                </c:pt>
                <c:pt idx="6">
                  <c:v>51.5</c:v>
                </c:pt>
                <c:pt idx="7">
                  <c:v>61.8</c:v>
                </c:pt>
                <c:pt idx="8">
                  <c:v>42</c:v>
                </c:pt>
                <c:pt idx="9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25-4496-AC8F-4A122047816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балл в 2025-2026 уч.году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3"/>
              <c:layout>
                <c:manualLayout>
                  <c:x val="8.2474226804123713E-3"/>
                  <c:y val="5.78124999999999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25-4496-AC8F-4A1220478169}"/>
                </c:ext>
              </c:extLst>
            </c:dLbl>
            <c:dLbl>
              <c:idx val="4"/>
              <c:layout>
                <c:manualLayout>
                  <c:x val="6.8728522336769758E-3"/>
                  <c:y val="3.77232142857142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25-4496-AC8F-4A12204781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русский язык</c:v>
                </c:pt>
                <c:pt idx="1">
                  <c:v>математика профильного уровня</c:v>
                </c:pt>
                <c:pt idx="2">
                  <c:v>обществознание</c:v>
                </c:pt>
                <c:pt idx="3">
                  <c:v>физика</c:v>
                </c:pt>
                <c:pt idx="4">
                  <c:v>биология </c:v>
                </c:pt>
                <c:pt idx="5">
                  <c:v>химия</c:v>
                </c:pt>
                <c:pt idx="6">
                  <c:v>история</c:v>
                </c:pt>
                <c:pt idx="7">
                  <c:v>информатика</c:v>
                </c:pt>
                <c:pt idx="8">
                  <c:v>литература</c:v>
                </c:pt>
                <c:pt idx="9">
                  <c:v>математика базового уровня</c:v>
                </c:pt>
                <c:pt idx="10">
                  <c:v>английский язык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62.3</c:v>
                </c:pt>
                <c:pt idx="1">
                  <c:v>61.3</c:v>
                </c:pt>
                <c:pt idx="2">
                  <c:v>54.3</c:v>
                </c:pt>
                <c:pt idx="3">
                  <c:v>55.1</c:v>
                </c:pt>
                <c:pt idx="4">
                  <c:v>63.6</c:v>
                </c:pt>
                <c:pt idx="5">
                  <c:v>55.9</c:v>
                </c:pt>
                <c:pt idx="6">
                  <c:v>63</c:v>
                </c:pt>
                <c:pt idx="7">
                  <c:v>41.1</c:v>
                </c:pt>
                <c:pt idx="8">
                  <c:v>56</c:v>
                </c:pt>
                <c:pt idx="9">
                  <c:v>4.3</c:v>
                </c:pt>
                <c:pt idx="10">
                  <c:v>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25-4496-AC8F-4A122047816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72933888"/>
        <c:axId val="172936192"/>
      </c:barChart>
      <c:catAx>
        <c:axId val="172933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936192"/>
        <c:crosses val="autoZero"/>
        <c:auto val="0"/>
        <c:lblAlgn val="ctr"/>
        <c:lblOffset val="100"/>
        <c:noMultiLvlLbl val="0"/>
      </c:catAx>
      <c:valAx>
        <c:axId val="17293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93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6603424275476"/>
          <c:y val="0.94249789088863889"/>
          <c:w val="0.69381492704274572"/>
          <c:h val="4.41092519685039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solidFill>
        <a:srgbClr val="002060"/>
      </a:solidFill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4C94C-1477-4E09-8A0F-701008373C58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1243013"/>
            <a:ext cx="48466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E52B7-1235-4D93-BA40-66F6A3C9EF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2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24AA2-56B6-4891-AA47-D023C602E0A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7773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906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1"/>
            <a:ext cx="2497139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8592" y="1122363"/>
            <a:ext cx="7143154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8592" y="3602038"/>
            <a:ext cx="7143154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4473" y="5410203"/>
            <a:ext cx="2228850" cy="365125"/>
          </a:xfrm>
        </p:spPr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58591" y="5410203"/>
            <a:ext cx="416397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75237" y="5410201"/>
            <a:ext cx="626510" cy="365125"/>
          </a:xfrm>
        </p:spPr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211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927399" y="618518"/>
            <a:ext cx="8048624" cy="14785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927399" y="2249487"/>
            <a:ext cx="8048624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6058749" y="5883278"/>
            <a:ext cx="2228850" cy="365125"/>
          </a:xfrm>
        </p:spPr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7397" y="5883277"/>
            <a:ext cx="506943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9512" y="5883276"/>
            <a:ext cx="626510" cy="365125"/>
          </a:xfrm>
        </p:spPr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88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396" y="1419228"/>
            <a:ext cx="8048625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7396" y="4424362"/>
            <a:ext cx="8048625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39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7396" y="2249486"/>
            <a:ext cx="396369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2249486"/>
            <a:ext cx="396110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98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396" y="619128"/>
            <a:ext cx="8048625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8811" y="2249486"/>
            <a:ext cx="3722278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7397" y="3073399"/>
            <a:ext cx="3963692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6325" y="2249485"/>
            <a:ext cx="371969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2" y="3073399"/>
            <a:ext cx="3961109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55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1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461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698" y="609601"/>
            <a:ext cx="3133030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9413" y="592666"/>
            <a:ext cx="4786608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1698" y="2249486"/>
            <a:ext cx="3133030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280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400" y="609600"/>
            <a:ext cx="406679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35606" y="609600"/>
            <a:ext cx="3740417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397" y="2249486"/>
            <a:ext cx="406679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27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396" y="4304666"/>
            <a:ext cx="8053788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7396" y="606426"/>
            <a:ext cx="8053788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359" y="5124020"/>
            <a:ext cx="8052573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ABA77E-F41A-41E8-8F21-A19EB68354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5CF6E3-438C-4030-9B5C-26F341DDF5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1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434" y="609600"/>
            <a:ext cx="8048588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396" y="4419601"/>
            <a:ext cx="8047373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050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047" y="609601"/>
            <a:ext cx="7558486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98024" y="3365557"/>
            <a:ext cx="7111243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396" y="4309919"/>
            <a:ext cx="8048627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754627" y="71845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468929" y="2764972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671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397" y="2134043"/>
            <a:ext cx="8048626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7359" y="4657655"/>
            <a:ext cx="8047411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243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27399" y="609600"/>
            <a:ext cx="8048624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27396" y="2674463"/>
            <a:ext cx="2597480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27397" y="3360263"/>
            <a:ext cx="25961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68249" y="2677635"/>
            <a:ext cx="2587313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68248" y="3363435"/>
            <a:ext cx="258803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80109" y="2674463"/>
            <a:ext cx="2595912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380109" y="3360263"/>
            <a:ext cx="259591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ABA77E-F41A-41E8-8F21-A19EB68354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5CF6E3-438C-4030-9B5C-26F341DDF5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35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27398" y="609600"/>
            <a:ext cx="8048624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27398" y="4404596"/>
            <a:ext cx="2596133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27398" y="2666998"/>
            <a:ext cx="2596133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27398" y="4980860"/>
            <a:ext cx="2596133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7356" y="4404596"/>
            <a:ext cx="2600325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647356" y="2666998"/>
            <a:ext cx="259913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46170" y="4980857"/>
            <a:ext cx="2600325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80212" y="4404595"/>
            <a:ext cx="2592477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380110" y="2666998"/>
            <a:ext cx="2595913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380109" y="4980856"/>
            <a:ext cx="2595912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ABA77E-F41A-41E8-8F21-A19EB68354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5CF6E3-438C-4030-9B5C-26F341DDF5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9145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572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46951" y="609601"/>
            <a:ext cx="162907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7396" y="609601"/>
            <a:ext cx="629573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BA77E-F41A-41E8-8F21-A19EB6835457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CF6E3-438C-4030-9B5C-26F341DDF5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731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906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5479" y="1"/>
            <a:ext cx="9795255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7399" y="618518"/>
            <a:ext cx="8048624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7399" y="2249487"/>
            <a:ext cx="8048624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58749" y="5883278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ABA77E-F41A-41E8-8F21-A19EB6835457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26.08.2026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7397" y="5883277"/>
            <a:ext cx="50694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49512" y="5883276"/>
            <a:ext cx="626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5CF6E3-438C-4030-9B5C-26F341DDF56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onstanti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3319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1" r:id="rId16"/>
    <p:sldLayoutId id="214748406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fif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g"/><Relationship Id="rId9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eg"/><Relationship Id="rId7" Type="http://schemas.openxmlformats.org/officeDocument/2006/relationships/image" Target="../media/image49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11" Type="http://schemas.openxmlformats.org/officeDocument/2006/relationships/image" Target="../media/image53.jpg"/><Relationship Id="rId5" Type="http://schemas.openxmlformats.org/officeDocument/2006/relationships/image" Target="../media/image47.jpeg"/><Relationship Id="rId10" Type="http://schemas.openxmlformats.org/officeDocument/2006/relationships/image" Target="../media/image52.jpg"/><Relationship Id="rId4" Type="http://schemas.openxmlformats.org/officeDocument/2006/relationships/image" Target="../media/image46.jpg"/><Relationship Id="rId9" Type="http://schemas.openxmlformats.org/officeDocument/2006/relationships/image" Target="../media/image5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5" Type="http://schemas.openxmlformats.org/officeDocument/2006/relationships/image" Target="../media/image57.jpg"/><Relationship Id="rId4" Type="http://schemas.openxmlformats.org/officeDocument/2006/relationships/image" Target="../media/image56.jpeg"/><Relationship Id="rId9" Type="http://schemas.openxmlformats.org/officeDocument/2006/relationships/image" Target="../media/image61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g"/><Relationship Id="rId4" Type="http://schemas.openxmlformats.org/officeDocument/2006/relationships/image" Target="../media/image7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fif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g"/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11" Type="http://schemas.openxmlformats.org/officeDocument/2006/relationships/image" Target="../media/image93.jpeg"/><Relationship Id="rId5" Type="http://schemas.openxmlformats.org/officeDocument/2006/relationships/image" Target="../media/image87.jpeg"/><Relationship Id="rId10" Type="http://schemas.openxmlformats.org/officeDocument/2006/relationships/image" Target="../media/image92.jpg"/><Relationship Id="rId4" Type="http://schemas.openxmlformats.org/officeDocument/2006/relationships/image" Target="../media/image86.jpeg"/><Relationship Id="rId9" Type="http://schemas.openxmlformats.org/officeDocument/2006/relationships/image" Target="../media/image91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11" Type="http://schemas.openxmlformats.org/officeDocument/2006/relationships/image" Target="../media/image103.jpeg"/><Relationship Id="rId5" Type="http://schemas.openxmlformats.org/officeDocument/2006/relationships/image" Target="../media/image97.jpeg"/><Relationship Id="rId10" Type="http://schemas.openxmlformats.org/officeDocument/2006/relationships/image" Target="../media/image102.jpeg"/><Relationship Id="rId4" Type="http://schemas.openxmlformats.org/officeDocument/2006/relationships/image" Target="../media/image96.jpg"/><Relationship Id="rId9" Type="http://schemas.openxmlformats.org/officeDocument/2006/relationships/image" Target="../media/image10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10" Type="http://schemas.openxmlformats.org/officeDocument/2006/relationships/image" Target="../media/image112.jpeg"/><Relationship Id="rId4" Type="http://schemas.openxmlformats.org/officeDocument/2006/relationships/image" Target="../media/image106.jpg"/><Relationship Id="rId9" Type="http://schemas.openxmlformats.org/officeDocument/2006/relationships/image" Target="../media/image11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4.jpg"/><Relationship Id="rId7" Type="http://schemas.openxmlformats.org/officeDocument/2006/relationships/image" Target="../media/image118.jpe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10" Type="http://schemas.openxmlformats.org/officeDocument/2006/relationships/image" Target="../media/image121.jpg"/><Relationship Id="rId4" Type="http://schemas.openxmlformats.org/officeDocument/2006/relationships/image" Target="../media/image115.jpeg"/><Relationship Id="rId9" Type="http://schemas.openxmlformats.org/officeDocument/2006/relationships/image" Target="../media/image12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23.jpeg"/><Relationship Id="rId7" Type="http://schemas.openxmlformats.org/officeDocument/2006/relationships/image" Target="../media/image127.jfif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10" Type="http://schemas.openxmlformats.org/officeDocument/2006/relationships/image" Target="../media/image130.jpg"/><Relationship Id="rId4" Type="http://schemas.openxmlformats.org/officeDocument/2006/relationships/image" Target="../media/image124.jpeg"/><Relationship Id="rId9" Type="http://schemas.openxmlformats.org/officeDocument/2006/relationships/image" Target="../media/image12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3" Type="http://schemas.openxmlformats.org/officeDocument/2006/relationships/image" Target="../media/image132.jpeg"/><Relationship Id="rId7" Type="http://schemas.openxmlformats.org/officeDocument/2006/relationships/image" Target="../media/image136.jpe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10" Type="http://schemas.openxmlformats.org/officeDocument/2006/relationships/image" Target="../media/image139.jpeg"/><Relationship Id="rId4" Type="http://schemas.openxmlformats.org/officeDocument/2006/relationships/image" Target="../media/image133.jpeg"/><Relationship Id="rId9" Type="http://schemas.openxmlformats.org/officeDocument/2006/relationships/image" Target="../media/image13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jf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7527" y="516707"/>
            <a:ext cx="1279887" cy="27793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67587" y="2230272"/>
            <a:ext cx="71277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единого образовательного пространства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Белинском районе: ориентиры, инструменты,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решения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26605" y="6368203"/>
            <a:ext cx="1163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8138" y="318244"/>
            <a:ext cx="687977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августовская педагогическая конференция</a:t>
            </a:r>
            <a:endParaRPr lang="ru-RU" sz="2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69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612" y="323668"/>
            <a:ext cx="1279887" cy="27793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32753" y="1934181"/>
            <a:ext cx="71277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единого образовательного пространства 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Белинском районе: ориентиры, инструменты,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решения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996640" y="4779093"/>
            <a:ext cx="4344343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Щеголькова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Михайловна - начальник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отдела образования администрации Белинского района Пензенской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области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26605" y="6368203"/>
            <a:ext cx="1163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29098" y="201918"/>
            <a:ext cx="687977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августовская педагогическая конференция</a:t>
            </a:r>
            <a:endParaRPr lang="ru-RU" sz="2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50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52846" y="223987"/>
            <a:ext cx="9030787" cy="5539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Образовательные </a:t>
            </a:r>
            <a:r>
              <a:rPr lang="ru-RU" sz="3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организации </a:t>
            </a:r>
            <a:r>
              <a:rPr lang="ru-RU" sz="30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Белинского </a:t>
            </a:r>
            <a:r>
              <a:rPr lang="ru-RU" sz="3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района</a:t>
            </a:r>
            <a:endParaRPr lang="ru-RU" sz="30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3350337" y="1770426"/>
            <a:ext cx="2863666" cy="194095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 (</a:t>
            </a:r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средних, </a:t>
            </a:r>
          </a:p>
          <a:p>
            <a:pPr lvl="0" algn="ctr"/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основная) </a:t>
            </a:r>
          </a:p>
          <a:p>
            <a:pPr lvl="0" algn="ctr"/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филиалов и </a:t>
            </a:r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</a:t>
            </a:r>
            <a:endParaRPr 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b="1" spc="-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1603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endParaRPr 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работник (</a:t>
            </a:r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</a:t>
            </a: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учитель)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17110" y="777985"/>
            <a:ext cx="46547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b="1" spc="-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Учредитель</a:t>
            </a:r>
            <a:r>
              <a:rPr lang="ru-RU" b="1" spc="-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отдел образования администрации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Белинского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Пензенской области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09653" y="1139744"/>
            <a:ext cx="30654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spc="-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34 учреждения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426696" y="1701315"/>
            <a:ext cx="2627991" cy="1804749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сада  </a:t>
            </a:r>
          </a:p>
          <a:p>
            <a:pPr lvl="0" algn="ctr"/>
            <a:r>
              <a:rPr lang="ru-RU" sz="2000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филиалов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000" b="1" spc="-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497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дошкольников</a:t>
            </a:r>
            <a:endParaRPr lang="ru-RU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2000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 </a:t>
            </a:r>
          </a:p>
          <a:p>
            <a:pPr lvl="0" algn="ctr"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воспитатель)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6509653" y="1664918"/>
            <a:ext cx="2831970" cy="194095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b="1" spc="-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spc="-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детско-юношеская спортивная школа</a:t>
            </a:r>
          </a:p>
          <a:p>
            <a:pPr lvl="0" algn="ctr"/>
            <a:r>
              <a:rPr lang="ru-RU" b="1" spc="-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331</a:t>
            </a:r>
            <a:r>
              <a:rPr lang="ru-RU" b="1" spc="-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</a:t>
            </a:r>
            <a:endParaRPr lang="ru-RU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тренера</a:t>
            </a:r>
          </a:p>
          <a:p>
            <a:pPr lvl="0" algn="ctr">
              <a:defRPr/>
            </a:pPr>
            <a:r>
              <a:rPr lang="ru-RU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программ 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80392183"/>
              </p:ext>
            </p:extLst>
          </p:nvPr>
        </p:nvGraphicFramePr>
        <p:xfrm>
          <a:off x="661852" y="3992506"/>
          <a:ext cx="3900714" cy="2529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868315598"/>
              </p:ext>
            </p:extLst>
          </p:nvPr>
        </p:nvGraphicFramePr>
        <p:xfrm>
          <a:off x="4968239" y="4016590"/>
          <a:ext cx="3885301" cy="2505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828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990" y="174246"/>
            <a:ext cx="7277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Организация подвоза обучающихся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4955176" y="759021"/>
            <a:ext cx="4572001" cy="3166824"/>
          </a:xfrm>
          <a:prstGeom prst="flowChartAlternateProcess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Новые школьные автобусы поступили: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itchFamily="18" charset="0"/>
              </a:rPr>
              <a:t>2022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itchFamily="18" charset="0"/>
              </a:rPr>
              <a:t> год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-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itchFamily="18" charset="0"/>
              </a:rPr>
              <a:t>средняя школа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itchFamily="18" charset="0"/>
              </a:rPr>
              <a:t>с. 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Свищевки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2023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год - средние школы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с.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Лермонтово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с. Поима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2024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год – средняя школа с.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kumimoji="0" lang="ru-RU" b="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туденки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 основная школа п. </a:t>
            </a:r>
            <a:r>
              <a:rPr kumimoji="0" lang="ru-RU" b="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Шарова</a:t>
            </a:r>
            <a:endParaRPr kumimoji="0" lang="ru-RU" b="0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b="1" baseline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</a:t>
            </a:r>
            <a:r>
              <a:rPr lang="ru-RU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год – средние школы №1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Белинского, с. Поима, с. Пушанина и основная школа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Невежкино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0080" y="1147970"/>
            <a:ext cx="3810447" cy="1055608"/>
          </a:xfrm>
          <a:prstGeom prst="flowChartAlternateProcess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13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школьных автобусов имеются в</a:t>
            </a:r>
            <a:r>
              <a:rPr kumimoji="0" lang="ru-RU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общеобразовательных организациях Белинского района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338" y="2478310"/>
            <a:ext cx="3793030" cy="1055608"/>
          </a:xfrm>
          <a:prstGeom prst="flowChartAlternateProcess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174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обучающихся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подвозятся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общеобразовательные организации и обратно к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месту проживания </a:t>
            </a:r>
            <a:endParaRPr lang="ru-RU" dirty="0" smtClean="0">
              <a:solidFill>
                <a:srgbClr val="002060"/>
              </a:solidFill>
              <a:latin typeface="Trebuchet M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5" y="3808650"/>
            <a:ext cx="3131145" cy="20874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708" y="4509521"/>
            <a:ext cx="3074126" cy="20494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59" y="4355648"/>
            <a:ext cx="3191319" cy="179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5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375504" y="1900940"/>
            <a:ext cx="2360173" cy="783193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городские средние школы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0437" y="99347"/>
            <a:ext cx="8008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профильного обучения 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757948" y="759836"/>
            <a:ext cx="4049184" cy="851297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</a:pP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охвачено </a:t>
            </a:r>
          </a:p>
          <a:p>
            <a:pPr indent="180340" algn="ctr">
              <a:spcAft>
                <a:spcPts val="0"/>
              </a:spcAf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117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старшеклассников 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900118" y="1920129"/>
            <a:ext cx="2206334" cy="783193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сельских средних школ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89252" y="2896791"/>
            <a:ext cx="1901718" cy="953453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естественно-научный профиль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916963" y="3060147"/>
            <a:ext cx="2139894" cy="646986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indent="180340" algn="ctr"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универсальный </a:t>
            </a:r>
          </a:p>
          <a:p>
            <a:pPr indent="180340" algn="ctr"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профиль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78971" y="3918188"/>
            <a:ext cx="3230880" cy="68103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социально-экономический профиль</a:t>
            </a:r>
            <a:endParaRPr lang="ru-RU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3864576" y="2680566"/>
            <a:ext cx="319395" cy="355236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833039" y="2684174"/>
            <a:ext cx="287685" cy="211014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2130506" y="2691842"/>
            <a:ext cx="287383" cy="1218193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1428839" y="1617087"/>
            <a:ext cx="253504" cy="276144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3639492" y="1623170"/>
            <a:ext cx="252427" cy="277770"/>
          </a:xfrm>
          <a:prstGeom prst="downArrow">
            <a:avLst>
              <a:gd name="adj1" fmla="val 41999"/>
              <a:gd name="adj2" fmla="val 5000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600328" y="5026172"/>
            <a:ext cx="4364423" cy="1328023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средних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школах</a:t>
            </a:r>
          </a:p>
          <a:p>
            <a:pPr indent="180340" algn="ctr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функционируют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предпрофильных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агротехнологических классов </a:t>
            </a:r>
          </a:p>
          <a:p>
            <a:pPr indent="180340" algn="ctr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137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человек) </a:t>
            </a:r>
            <a:endParaRPr lang="ru-RU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5264667" y="983286"/>
            <a:ext cx="4376574" cy="2962513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1803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52F6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52F6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кадетских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52F6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классов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52F61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18034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233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52F6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обучающихся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направление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МЧС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городская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52F6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52F6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52F6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(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и 9 классы, 51 чел.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</a:p>
          <a:p>
            <a:pPr marL="285750" lvl="0" indent="-285750" algn="ctr">
              <a:buFont typeface="Wingdings" panose="05000000000000000000" pitchFamily="2" charset="2"/>
              <a:buChar char="Ø"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пограничная направленность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городская школа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 1 по 10 классы, 161 чел.)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</a:p>
          <a:p>
            <a:pPr lvl="0" algn="ctr"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 с. Пушанина (7 класс, 13 чел.),</a:t>
            </a:r>
          </a:p>
          <a:p>
            <a:pPr marL="285750" lvl="0" indent="-285750" algn="ctr">
              <a:buFont typeface="Wingdings" panose="05000000000000000000" pitchFamily="2" charset="2"/>
              <a:buChar char="Ø"/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аправление ОМВД – школа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Студенки (5 класс, 8 чел.)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5264667" y="4267666"/>
            <a:ext cx="3726436" cy="1940957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участие в проекте 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«Кадры в АПК»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</a:t>
            </a:r>
            <a:r>
              <a:rPr lang="ru-RU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кола № 1 г. Белинского (8 а-б классы, 52 чел.) и </a:t>
            </a:r>
          </a:p>
          <a:p>
            <a:pPr algn="ctr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школа с. Студенки (7,8,9 классы, 25 чел.)</a:t>
            </a:r>
            <a:endParaRPr lang="ru-RU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5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4"/>
          <p:cNvGraphicFramePr/>
          <p:nvPr>
            <p:extLst>
              <p:ext uri="{D42A27DB-BD31-4B8C-83A1-F6EECF244321}">
                <p14:modId xmlns:p14="http://schemas.microsoft.com/office/powerpoint/2010/main" val="4000401587"/>
              </p:ext>
            </p:extLst>
          </p:nvPr>
        </p:nvGraphicFramePr>
        <p:xfrm>
          <a:off x="967382" y="688432"/>
          <a:ext cx="5347062" cy="2749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44430" y="111411"/>
            <a:ext cx="8286808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Результаты обучения школьников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6431645" y="688432"/>
            <a:ext cx="3240316" cy="156841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1" noProof="0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выпускников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9-х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классов получили аттестаты с отличием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выпускников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11-х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классов награждены медалями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«За особые успехи в учении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</a:t>
            </a: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en-US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степеней</a:t>
            </a: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6471197" y="5272603"/>
            <a:ext cx="3161210" cy="1232700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600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1600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 обучались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дому по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индивидуальному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</a:t>
            </a:r>
          </a:p>
          <a:p>
            <a:pPr lvl="0" algn="ctr">
              <a:defRPr/>
            </a:pPr>
            <a:r>
              <a:rPr lang="ru-RU" sz="1600" b="1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sz="1600" dirty="0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занимались по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адаптированной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программе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232658724"/>
              </p:ext>
            </p:extLst>
          </p:nvPr>
        </p:nvGraphicFramePr>
        <p:xfrm>
          <a:off x="6671494" y="2492974"/>
          <a:ext cx="2760617" cy="2455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609419580"/>
              </p:ext>
            </p:extLst>
          </p:nvPr>
        </p:nvGraphicFramePr>
        <p:xfrm>
          <a:off x="1088571" y="4014403"/>
          <a:ext cx="5028842" cy="2695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64413" y="3494072"/>
            <a:ext cx="4953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Всероссийские проверочные работы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(процент 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подтвержденных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оценок) 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10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9860" y="148063"/>
            <a:ext cx="8637343" cy="5837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6" tIns="45713" rIns="91426" bIns="45713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проекта </a:t>
            </a:r>
            <a:r>
              <a:rPr kumimoji="0" lang="ru-RU" sz="3200" b="1" i="0" u="none" strike="noStrike" kern="1200" cap="none" spc="0" normalizeH="0" baseline="0" noProof="0" dirty="0">
                <a:ln w="3175" cmpd="sng"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«Современная школа»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24091" y="1195280"/>
            <a:ext cx="2980597" cy="1193293"/>
          </a:xfrm>
          <a:prstGeom prst="flowChartAlternateProcess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6" tIns="45713" rIns="91426" bIns="45713"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цифровой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гуманитарный профиль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средняя школа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№ 2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Белинского (с 2020 г.)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6595534" y="996631"/>
            <a:ext cx="3015578" cy="2991895"/>
          </a:xfrm>
          <a:prstGeom prst="flowChartAlternateProcess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26" tIns="45713" rIns="91426" bIns="45713" rtlCol="0" anchor="ctr"/>
          <a:lstStyle/>
          <a:p>
            <a:pPr marL="285750" lvl="0" indent="-285750" algn="ctr">
              <a:buFont typeface="Wingdings" panose="05000000000000000000" pitchFamily="2" charset="2"/>
              <a:buChar char="Ø"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естественно-научный и технологический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профиль: </a:t>
            </a:r>
          </a:p>
          <a:p>
            <a:pPr lvl="0" algn="ctr"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средняя школа </a:t>
            </a:r>
          </a:p>
          <a:p>
            <a:pPr lvl="0" algn="ctr"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Пушанино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(с 2021 г.),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285750" lvl="0" indent="-285750" algn="ctr">
              <a:buFontTx/>
              <a:buChar char="-"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средняя школа </a:t>
            </a:r>
          </a:p>
          <a:p>
            <a:pPr lvl="0" algn="ctr"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Лермонтово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(с 2022 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ctr">
              <a:buFontTx/>
              <a:buChar char="-"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школы №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Белинского, 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Поима, с.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Свищевки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Студенки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2024 г.)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0" t="10962" r="8559" b="19657"/>
          <a:stretch/>
        </p:blipFill>
        <p:spPr>
          <a:xfrm>
            <a:off x="3760909" y="833441"/>
            <a:ext cx="2521697" cy="1417953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6" b="33207"/>
          <a:stretch/>
        </p:blipFill>
        <p:spPr>
          <a:xfrm>
            <a:off x="3617616" y="2388572"/>
            <a:ext cx="2715536" cy="20321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72" y="4481730"/>
            <a:ext cx="2977608" cy="22332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17" y="2579478"/>
            <a:ext cx="3114263" cy="17113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542" y="4169229"/>
            <a:ext cx="2917562" cy="211182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370" y="4594960"/>
            <a:ext cx="2738437" cy="206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6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434" y="156020"/>
            <a:ext cx="8547693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 в 2026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524865" y="772358"/>
            <a:ext cx="7114038" cy="146423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noProof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Всего - </a:t>
            </a:r>
            <a:r>
              <a:rPr lang="ru-RU" sz="1600" b="1" noProof="0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249 </a:t>
            </a:r>
            <a:r>
              <a:rPr lang="ru-RU" sz="1600" b="1" noProof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выпускников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kumimoji="0" lang="ru-RU" sz="1600" b="1" i="0" u="none" strike="noStrike" kern="1200" cap="none" spc="0" normalizeH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выпускников</a:t>
            </a:r>
            <a:r>
              <a:rPr kumimoji="0" lang="ru-RU" sz="16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9 класса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:</a:t>
            </a:r>
            <a:r>
              <a:rPr kumimoji="0" lang="ru-RU" sz="16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198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человек – </a:t>
            </a:r>
            <a:r>
              <a:rPr kumimoji="0" lang="ru-RU" sz="16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ОГЭ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(русский язык, математика + 2 из 8 предметов по выбору),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ru-RU" sz="16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человека -</a:t>
            </a:r>
            <a:r>
              <a:rPr kumimoji="0" lang="ru-RU" sz="16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ГВЭ 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русский язык,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математика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49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выпускников 11 класса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ЕГЭ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(русский язык, математика профильного или базового уровня, 8 предметов по выбору)</a:t>
            </a: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23438" y="4518186"/>
            <a:ext cx="2938277" cy="2009061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198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выпускников 9 класса 11 человек (городские школы  №1 и №2) не прошли минимальный порог по 3-4  предметам </a:t>
            </a:r>
            <a:r>
              <a:rPr kumimoji="0" lang="ru-RU" sz="1600" b="1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ОГЭ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 пересдают экзамены в сентябрьские сроки</a:t>
            </a: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67199" y="2328048"/>
            <a:ext cx="5005989" cy="1447205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итогам ЕГЭ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90 баллов и выше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1600" dirty="0">
                <a:solidFill>
                  <a:srgbClr val="3366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выпускника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2 предметам: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solidFill>
                  <a:srgbClr val="052F61"/>
                </a:solidFill>
                <a:latin typeface="Times New Roman" pitchFamily="18" charset="0"/>
                <a:cs typeface="Times New Roman" pitchFamily="18" charset="0"/>
              </a:rPr>
              <a:t> человека </a:t>
            </a:r>
            <a:r>
              <a:rPr lang="ru-RU" sz="1600" dirty="0">
                <a:solidFill>
                  <a:srgbClr val="052F6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rgbClr val="052F61"/>
                </a:solidFill>
                <a:latin typeface="Times New Roman" pitchFamily="18" charset="0"/>
                <a:cs typeface="Times New Roman" pitchFamily="18" charset="0"/>
              </a:rPr>
              <a:t>русский язык </a:t>
            </a:r>
            <a:r>
              <a:rPr lang="ru-RU" sz="1600" dirty="0" smtClean="0">
                <a:solidFill>
                  <a:srgbClr val="052F61"/>
                </a:solidFill>
                <a:latin typeface="Times New Roman" pitchFamily="18" charset="0"/>
                <a:cs typeface="Times New Roman" pitchFamily="18" charset="0"/>
              </a:rPr>
              <a:t>(школы № 1 и №2)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endParaRPr lang="ru-RU" sz="15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801189" y="3973356"/>
            <a:ext cx="5242560" cy="2553891"/>
          </a:xfrm>
          <a:prstGeom prst="flowChartAlternateProcess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80 баллов и выше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7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выпускников по 6 предметам: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человек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русский язык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(школы №1)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 -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профильная математика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(школа № 1)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английский язык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(школа №1)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человека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биология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(школы №1 и № 2)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физика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(школа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№1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человек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история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(школа с. Поима)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140408" y="2372796"/>
            <a:ext cx="2938277" cy="2009061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Лучшие результаты </a:t>
            </a:r>
            <a:r>
              <a:rPr kumimoji="0" lang="ru-RU" sz="1600" i="0" u="none" strike="noStrike" kern="1200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выпускников 9 класса по предметам: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kumimoji="0" lang="ru-RU" sz="16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имии</a:t>
            </a: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(4,4</a:t>
            </a:r>
            <a:r>
              <a:rPr kumimoji="0" lang="ru-RU" sz="16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б.</a:t>
            </a: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географии (4,1 б.)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kumimoji="0" lang="ru-RU" sz="16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нглийскому</a:t>
            </a: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языку (4 б.)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биологии (4 б.)</a:t>
            </a:r>
            <a:endParaRPr kumimoji="0" lang="ru-RU" sz="16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1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434" y="156020"/>
            <a:ext cx="8547693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 в 2026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874347887"/>
              </p:ext>
            </p:extLst>
          </p:nvPr>
        </p:nvGraphicFramePr>
        <p:xfrm>
          <a:off x="644434" y="766355"/>
          <a:ext cx="8699863" cy="560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911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/>
          <p:nvPr/>
        </p:nvSpPr>
        <p:spPr>
          <a:xfrm>
            <a:off x="3878581" y="599390"/>
            <a:ext cx="1763124" cy="52222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ЕГЭ-2026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/>
          <p:nvPr/>
        </p:nvSpPr>
        <p:spPr>
          <a:xfrm>
            <a:off x="406552" y="65641"/>
            <a:ext cx="9192127" cy="5337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Результаты государственной итоговой аттестации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402222987"/>
              </p:ext>
            </p:extLst>
          </p:nvPr>
        </p:nvGraphicFramePr>
        <p:xfrm>
          <a:off x="289832" y="1255109"/>
          <a:ext cx="9239250" cy="541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588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1662" y="124239"/>
            <a:ext cx="8267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ГИА- 2026 в Белинском районе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03923" y="888276"/>
            <a:ext cx="80380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2026 году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средняя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отметка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ОГЭ по русскому языку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ниже на 0,1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б., 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математике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как и в прошлом году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средний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балл ЕГЭ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обязательным предметам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сравнению с прошлым годом (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русский язык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4,2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б.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выше,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профильного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0,9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б.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выше,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базового уровня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как в прошлом году)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ЕГЭ-2026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выше прошлогодних показателей по 7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предметам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(русскому языку, обществознанию, математике профильного и базового уровня, истории, биологии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литературе)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баллов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ЕГЭ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имеется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повысилось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выпускников, набравших в ЕГЭ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90 баллов 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выше: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человека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предметам (2025 год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человек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1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предмету)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уменьшилось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выпускников, набравших в ЕГЭ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 баллов 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7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выпускников по 6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-и предметам (2025 год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человек по 7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-и предметам)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снижение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сравнению с прошлым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годом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3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(2025 год 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7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предметам)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нестабильные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предметам (2025 год - по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предметам)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увеличилось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выпускников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(10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 5 предметам),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прошедших минимальный порог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ЕГЭ (в 2025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году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было 7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чел. по 4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предметам)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2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1066800" y="329355"/>
            <a:ext cx="7620000" cy="5986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Задачи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на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2026-2027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учебный год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школам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отделу образования Белинского района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подробный анализ результатов выпускных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экзаменов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составить План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подготовке выпускников текущего года к прохождению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ГИА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активизировать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 районных методических объединений учителей-предметников при опорных средних школах,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проводить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тематические заседания РМО для учителей-предметников по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подготовке обучающихся к ГИА, ввести курс внеурочной деятельности по основным предметам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 работу </a:t>
            </a:r>
            <a:r>
              <a:rPr lang="ru-RU" sz="17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стажировочных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площадок, организованных на базе городских и сельских школ, по вопросам подготовки обучающихся к сдаче ОГЭ и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 по 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учебным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 (математике, географии, русскому языку, обществознанию, химии, физике и информатике) 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взять на контроль повышение квалификации педагогов, посещение постоянно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действующих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семинаров, проводимых институтом регионального развития Пензенской области, и других мероприятий</a:t>
            </a:r>
          </a:p>
          <a:p>
            <a:pPr marL="285750" lvl="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 работу по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направлению выявления, поддержки, развития и социализации одаренных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детей; образовательным 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 необходимо составить План мероприятий по работе с мотивированными детьми с учетом результатов участия школьников в различных конкурсах, олимпиадах, научно-практических </a:t>
            </a:r>
            <a:r>
              <a:rPr lang="ru-RU" sz="17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конференциях и др.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529" y="3656355"/>
            <a:ext cx="3304051" cy="2478854"/>
          </a:xfrm>
          <a:prstGeom prst="rect">
            <a:avLst/>
          </a:prstGeom>
        </p:spPr>
      </p:pic>
      <p:pic>
        <p:nvPicPr>
          <p:cNvPr id="3" name="Picture 2" descr="C:\Users\Администратор\Desktop\frR6st-C8p73_pbbtWAA_PcXvgyOsGI8Pfpv60deNwpkbIplfdTE42V5K1A_aDuWm5E5ztzVMXwT5i0R3vbAAqg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418" y="1257021"/>
            <a:ext cx="2517498" cy="1895528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329" y="4185066"/>
            <a:ext cx="3041664" cy="2280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5" b="4000"/>
          <a:stretch/>
        </p:blipFill>
        <p:spPr>
          <a:xfrm>
            <a:off x="508726" y="3915769"/>
            <a:ext cx="1962302" cy="26777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426" y="790581"/>
            <a:ext cx="2577900" cy="23619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580" y="1367919"/>
            <a:ext cx="3265413" cy="19558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1662" y="124239"/>
            <a:ext cx="8267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noProof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подрастающего поколения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869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476500" y="2763433"/>
            <a:ext cx="4953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 lvl="0" indent="56515" algn="ctr">
              <a:spcBef>
                <a:spcPts val="95"/>
              </a:spcBef>
              <a:defRPr/>
            </a:pPr>
            <a:endParaRPr lang="ru-RU" sz="1600" kern="0" dirty="0">
              <a:solidFill>
                <a:sysClr val="windowText" lastClr="00000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78" y="1226653"/>
            <a:ext cx="2850758" cy="21380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99" y="4013870"/>
            <a:ext cx="2794001" cy="25353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93" y="930070"/>
            <a:ext cx="3219407" cy="24145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04" y="4134983"/>
            <a:ext cx="3057482" cy="2293112"/>
          </a:xfrm>
          <a:prstGeom prst="rect">
            <a:avLst/>
          </a:prstGeom>
        </p:spPr>
      </p:pic>
      <p:pic>
        <p:nvPicPr>
          <p:cNvPr id="4098" name="Picture 2" descr="C:\Users\Администратор\Desktop\D7fl0JRW84qZinuluIDM175387354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44775" y="3728879"/>
            <a:ext cx="3041553" cy="2281915"/>
          </a:xfrm>
          <a:prstGeom prst="rect">
            <a:avLst/>
          </a:prstGeom>
          <a:noFill/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421" y="1278058"/>
            <a:ext cx="2932965" cy="219972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71662" y="124239"/>
            <a:ext cx="8267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noProof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 в детских садах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4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СОШ №1 г. Белинского им. В.Г. Белинского – участница проекта «Кадры в АПК» 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875" y="2531638"/>
            <a:ext cx="1575629" cy="18933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1741" y="2509555"/>
            <a:ext cx="22038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</a:t>
            </a:r>
            <a:r>
              <a:rPr lang="ru-RU" sz="1400" dirty="0" err="1" smtClean="0">
                <a:solidFill>
                  <a:srgbClr val="3366FF"/>
                </a:solidFill>
              </a:rPr>
              <a:t>Котелкина</a:t>
            </a:r>
            <a:r>
              <a:rPr lang="ru-RU" sz="1400" dirty="0" smtClean="0">
                <a:solidFill>
                  <a:srgbClr val="3366FF"/>
                </a:solidFill>
              </a:rPr>
              <a:t> С.Ю.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12875" y="4499956"/>
            <a:ext cx="154247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Сорокин Даниил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290" y="1412653"/>
            <a:ext cx="2131558" cy="20893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81541" y="3562345"/>
            <a:ext cx="202705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Абапольникова</a:t>
            </a:r>
            <a:r>
              <a:rPr lang="ru-RU" sz="1400" dirty="0" smtClean="0">
                <a:solidFill>
                  <a:srgbClr val="3366FF"/>
                </a:solidFill>
              </a:rPr>
              <a:t> Г.М. и Кошелева Ангелина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460" y="4389627"/>
            <a:ext cx="1604599" cy="18720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37708" y="6355324"/>
            <a:ext cx="147610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Фиошкин</a:t>
            </a:r>
            <a:r>
              <a:rPr lang="ru-RU" sz="1400" dirty="0" smtClean="0">
                <a:solidFill>
                  <a:srgbClr val="3366FF"/>
                </a:solidFill>
              </a:rPr>
              <a:t> </a:t>
            </a:r>
            <a:r>
              <a:rPr lang="ru-RU" sz="1400" dirty="0" err="1" smtClean="0">
                <a:solidFill>
                  <a:srgbClr val="3366FF"/>
                </a:solidFill>
              </a:rPr>
              <a:t>Артем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29" y="5104832"/>
            <a:ext cx="2372438" cy="162106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62" y="2907721"/>
            <a:ext cx="1872370" cy="174612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4742" y="4731142"/>
            <a:ext cx="147610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Тикунова</a:t>
            </a:r>
            <a:r>
              <a:rPr lang="ru-RU" sz="1400" dirty="0" smtClean="0">
                <a:solidFill>
                  <a:srgbClr val="3366FF"/>
                </a:solidFill>
              </a:rPr>
              <a:t> Алина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552" y="4177171"/>
            <a:ext cx="1760251" cy="195072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56184" y="6191517"/>
            <a:ext cx="147610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Иллариошина</a:t>
            </a:r>
            <a:r>
              <a:rPr lang="ru-RU" sz="1400" dirty="0" smtClean="0">
                <a:solidFill>
                  <a:srgbClr val="3366FF"/>
                </a:solidFill>
              </a:rPr>
              <a:t> Елизавета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57" y="1749809"/>
            <a:ext cx="1648705" cy="209717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16834" y="3951648"/>
            <a:ext cx="147610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Федорова</a:t>
            </a:r>
            <a:r>
              <a:rPr lang="ru-RU" sz="1400" dirty="0" smtClean="0">
                <a:solidFill>
                  <a:srgbClr val="3366FF"/>
                </a:solidFill>
              </a:rPr>
              <a:t> Алена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296" y="4910607"/>
            <a:ext cx="2420389" cy="181529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6" r="10583" b="27409"/>
          <a:stretch/>
        </p:blipFill>
        <p:spPr>
          <a:xfrm>
            <a:off x="769685" y="779600"/>
            <a:ext cx="1562688" cy="1612196"/>
          </a:xfrm>
          <a:prstGeom prst="rect">
            <a:avLst/>
          </a:prstGeom>
        </p:spPr>
      </p:pic>
      <p:pic>
        <p:nvPicPr>
          <p:cNvPr id="23" name="Picture 4" descr="F:\от ДК\003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33459" y="779272"/>
            <a:ext cx="2547491" cy="16125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8583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СОШ №2 г. Белинского им. Р.М. Сазонова – участница пилотного </a:t>
            </a:r>
            <a:r>
              <a:rPr lang="ru-RU" sz="2400" b="1" dirty="0" err="1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профориентационного</a:t>
            </a: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проекта «Билет в Будущее» 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3" descr="D:\от ДК\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641" y="1421205"/>
            <a:ext cx="2729511" cy="1694033"/>
          </a:xfrm>
          <a:prstGeom prst="rect">
            <a:avLst/>
          </a:prstGeom>
          <a:noFill/>
          <a:ln>
            <a:solidFill>
              <a:srgbClr val="5B9BD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3" y="3937711"/>
            <a:ext cx="1706969" cy="18760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8788" y="6075418"/>
            <a:ext cx="169381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Цибизова</a:t>
            </a:r>
            <a:r>
              <a:rPr lang="ru-RU" sz="1400" dirty="0" smtClean="0">
                <a:solidFill>
                  <a:srgbClr val="3366FF"/>
                </a:solidFill>
              </a:rPr>
              <a:t> Марина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5124" name="Picture 4" descr="7d5d18d7a213a6b07b6abdbbba23930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41" y="1210238"/>
            <a:ext cx="1428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3207" y="3190766"/>
            <a:ext cx="22038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Родионова И.А.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309" y="1239962"/>
            <a:ext cx="1734554" cy="22759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6450" y="3607480"/>
            <a:ext cx="169381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Балакирева Н.С.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316" y="1487995"/>
            <a:ext cx="2294215" cy="1766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873" y="4011809"/>
            <a:ext cx="1735482" cy="18761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12345" y="6041893"/>
            <a:ext cx="169381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Савельева Полина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785" y="3264029"/>
            <a:ext cx="1931792" cy="203085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04210" y="5552198"/>
            <a:ext cx="183494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Тихоновы Егор и Макар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915" y="3793084"/>
            <a:ext cx="1749958" cy="19375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56988" y="5888005"/>
            <a:ext cx="169381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Чуглин</a:t>
            </a:r>
            <a:r>
              <a:rPr lang="ru-RU" sz="1400" dirty="0" smtClean="0">
                <a:solidFill>
                  <a:srgbClr val="3366FF"/>
                </a:solidFill>
              </a:rPr>
              <a:t> Андрей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946" y="4177037"/>
            <a:ext cx="1607247" cy="201347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000946" y="6298402"/>
            <a:ext cx="169381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Лысенко Тимофей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2521" y="3344654"/>
            <a:ext cx="22038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Команда </a:t>
            </a:r>
            <a:r>
              <a:rPr lang="ru-RU" sz="1400" dirty="0" err="1" smtClean="0">
                <a:solidFill>
                  <a:srgbClr val="3366FF"/>
                </a:solidFill>
              </a:rPr>
              <a:t>Локобаскет</a:t>
            </a:r>
            <a:endParaRPr lang="ru-RU" sz="14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869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76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1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СОШ с. Пушанина им. И.И. Пушанина – участница проекта «Футбол в школу», готовится к участию  в проекте «Пушкинская карта»</a:t>
            </a:r>
            <a:endParaRPr lang="ru-RU" sz="21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t="16000" r="20935" b="18984"/>
          <a:stretch/>
        </p:blipFill>
        <p:spPr>
          <a:xfrm>
            <a:off x="478971" y="1132114"/>
            <a:ext cx="1688919" cy="18636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1528" y="3115238"/>
            <a:ext cx="22038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</a:t>
            </a:r>
            <a:r>
              <a:rPr lang="ru-RU" sz="1400" dirty="0" err="1" smtClean="0">
                <a:solidFill>
                  <a:srgbClr val="3366FF"/>
                </a:solidFill>
              </a:rPr>
              <a:t>Мирошкина</a:t>
            </a:r>
            <a:r>
              <a:rPr lang="ru-RU" sz="1400" dirty="0" smtClean="0">
                <a:solidFill>
                  <a:srgbClr val="3366FF"/>
                </a:solidFill>
              </a:rPr>
              <a:t> Е.В.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149" y="1132114"/>
            <a:ext cx="2322286" cy="1741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572" y="4668882"/>
            <a:ext cx="1764274" cy="1543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29995" y="6348591"/>
            <a:ext cx="1451429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Белякова Дарья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372" y="3870939"/>
            <a:ext cx="1490663" cy="20085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34409" y="6246255"/>
            <a:ext cx="1451429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Пучкова</a:t>
            </a:r>
            <a:r>
              <a:rPr lang="ru-RU" sz="1400" dirty="0" smtClean="0">
                <a:solidFill>
                  <a:srgbClr val="3366FF"/>
                </a:solidFill>
              </a:rPr>
              <a:t> Н.А.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76" y="3672289"/>
            <a:ext cx="1705960" cy="22624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0441" y="6030085"/>
            <a:ext cx="1451429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Лапаева</a:t>
            </a:r>
            <a:r>
              <a:rPr lang="ru-RU" sz="1400" dirty="0" smtClean="0">
                <a:solidFill>
                  <a:srgbClr val="3366FF"/>
                </a:solidFill>
              </a:rPr>
              <a:t> Арина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90" y="4119972"/>
            <a:ext cx="1737728" cy="19946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25331" y="6296780"/>
            <a:ext cx="1451429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Берсенев</a:t>
            </a:r>
            <a:r>
              <a:rPr lang="ru-RU" sz="1400" dirty="0" smtClean="0">
                <a:solidFill>
                  <a:srgbClr val="3366FF"/>
                </a:solidFill>
              </a:rPr>
              <a:t> Н.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83" y="1312418"/>
            <a:ext cx="1580450" cy="19588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36754" y="3371501"/>
            <a:ext cx="111194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Исаева Е.А.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692" y="1310708"/>
            <a:ext cx="1596330" cy="196228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57057" y="3217066"/>
            <a:ext cx="131589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Сорокина В.С.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050" y="3009798"/>
            <a:ext cx="1285707" cy="14693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89031" y="3370955"/>
            <a:ext cx="128565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Комонюк</a:t>
            </a:r>
            <a:r>
              <a:rPr lang="ru-RU" sz="1400" dirty="0" smtClean="0">
                <a:solidFill>
                  <a:srgbClr val="3366FF"/>
                </a:solidFill>
              </a:rPr>
              <a:t> Т.В.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410" y="3956761"/>
            <a:ext cx="1546603" cy="21578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176006" y="6169066"/>
            <a:ext cx="1451429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Зоткина</a:t>
            </a:r>
            <a:r>
              <a:rPr lang="ru-RU" sz="1400" dirty="0" smtClean="0">
                <a:solidFill>
                  <a:srgbClr val="3366FF"/>
                </a:solidFill>
              </a:rPr>
              <a:t> Вера</a:t>
            </a:r>
            <a:endParaRPr lang="ru-RU" sz="14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751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1129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1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СОШ с. </a:t>
            </a:r>
            <a:r>
              <a:rPr lang="ru-RU" sz="2100" b="1" dirty="0" err="1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Лермонтово</a:t>
            </a:r>
            <a:r>
              <a:rPr lang="ru-RU" sz="21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им. И.С. Кошелева – участница проекта «Футбол в школу», базовое учреждение для проведения 5-дневных военных сборов</a:t>
            </a:r>
            <a:endParaRPr lang="ru-RU" sz="21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32" y="1233719"/>
            <a:ext cx="1706097" cy="19534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747" y="1233719"/>
            <a:ext cx="1824178" cy="18241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9178" y="3306827"/>
            <a:ext cx="22038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Сорокина В.Н.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902" y="1767813"/>
            <a:ext cx="2628879" cy="19352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267" y="3339804"/>
            <a:ext cx="1653132" cy="19905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61575" y="5581095"/>
            <a:ext cx="166647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Акжигитова</a:t>
            </a:r>
            <a:r>
              <a:rPr lang="ru-RU" sz="1400" dirty="0" smtClean="0">
                <a:solidFill>
                  <a:srgbClr val="3366FF"/>
                </a:solidFill>
              </a:rPr>
              <a:t> Софья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848" y="1520192"/>
            <a:ext cx="1717526" cy="20944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23668" y="3729791"/>
            <a:ext cx="191588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Митронькина</a:t>
            </a:r>
            <a:r>
              <a:rPr lang="ru-RU" sz="1400" dirty="0" smtClean="0">
                <a:solidFill>
                  <a:srgbClr val="3366FF"/>
                </a:solidFill>
              </a:rPr>
              <a:t> Полина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3" y="3815448"/>
            <a:ext cx="1479913" cy="20928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7840" y="6109098"/>
            <a:ext cx="166647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Храмова</a:t>
            </a:r>
            <a:r>
              <a:rPr lang="ru-RU" sz="1400" dirty="0" smtClean="0">
                <a:solidFill>
                  <a:srgbClr val="3366FF"/>
                </a:solidFill>
              </a:rPr>
              <a:t> Мария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027" y="4264003"/>
            <a:ext cx="2817050" cy="21215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865" y="3883679"/>
            <a:ext cx="1642843" cy="23861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575230" y="6385594"/>
            <a:ext cx="166647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Тенишев</a:t>
            </a:r>
            <a:r>
              <a:rPr lang="ru-RU" sz="1400" dirty="0" smtClean="0">
                <a:solidFill>
                  <a:srgbClr val="3366FF"/>
                </a:solidFill>
              </a:rPr>
              <a:t> Иван</a:t>
            </a:r>
            <a:endParaRPr lang="ru-RU" sz="14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38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1106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1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СОШ с. Поима им. П.П. </a:t>
            </a:r>
            <a:r>
              <a:rPr lang="ru-RU" sz="2100" b="1" dirty="0" err="1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Липачева</a:t>
            </a:r>
            <a:r>
              <a:rPr lang="ru-RU" sz="21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участница проекта по развитию личностного потенциала, базовое учреждение проекта «Орлята России» </a:t>
            </a:r>
            <a:endParaRPr lang="ru-RU" sz="21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616" y="1242456"/>
            <a:ext cx="2676435" cy="20073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2773" y="3755153"/>
            <a:ext cx="130138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Роганова</a:t>
            </a:r>
            <a:r>
              <a:rPr lang="ru-RU" sz="1400" dirty="0" smtClean="0">
                <a:solidFill>
                  <a:srgbClr val="3366FF"/>
                </a:solidFill>
              </a:rPr>
              <a:t> О.Е.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2" t="8681" r="16651" b="6079"/>
          <a:stretch/>
        </p:blipFill>
        <p:spPr>
          <a:xfrm>
            <a:off x="4707584" y="1997399"/>
            <a:ext cx="1750763" cy="19116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800" y="1591883"/>
            <a:ext cx="1832042" cy="20623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606" y="3648297"/>
            <a:ext cx="2894647" cy="17169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19" y="3813301"/>
            <a:ext cx="2570296" cy="14263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5" y="1163296"/>
            <a:ext cx="1402724" cy="186361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1196" y="3133812"/>
            <a:ext cx="22038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Родионова О.И.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24993" y="4027265"/>
            <a:ext cx="159249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Сясина</a:t>
            </a:r>
            <a:r>
              <a:rPr lang="ru-RU" sz="1400" dirty="0" smtClean="0">
                <a:solidFill>
                  <a:srgbClr val="3366FF"/>
                </a:solidFill>
              </a:rPr>
              <a:t> Валерия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70328" y="5502125"/>
            <a:ext cx="217320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Русских </a:t>
            </a:r>
            <a:r>
              <a:rPr lang="ru-RU" sz="1400" dirty="0" err="1" smtClean="0">
                <a:solidFill>
                  <a:srgbClr val="3366FF"/>
                </a:solidFill>
              </a:rPr>
              <a:t>Петр</a:t>
            </a:r>
            <a:r>
              <a:rPr lang="ru-RU" sz="1400" dirty="0" smtClean="0">
                <a:solidFill>
                  <a:srgbClr val="3366FF"/>
                </a:solidFill>
              </a:rPr>
              <a:t> и </a:t>
            </a:r>
            <a:r>
              <a:rPr lang="ru-RU" sz="1400" dirty="0" err="1" smtClean="0">
                <a:solidFill>
                  <a:srgbClr val="3366FF"/>
                </a:solidFill>
              </a:rPr>
              <a:t>Роганова</a:t>
            </a:r>
            <a:r>
              <a:rPr lang="ru-RU" sz="1400" dirty="0" smtClean="0">
                <a:solidFill>
                  <a:srgbClr val="3366FF"/>
                </a:solidFill>
              </a:rPr>
              <a:t> Варвара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59" y="5398634"/>
            <a:ext cx="3071415" cy="13541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245" y="4548016"/>
            <a:ext cx="2327304" cy="220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98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СОШ с. Студенки им. А.И. Бородина – участница проекта «Кадры в АПК», «Футбол в школу», «Бережливая школа»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09" y="1122803"/>
            <a:ext cx="2577736" cy="19397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48" y="1247921"/>
            <a:ext cx="2337995" cy="15475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140" y="2908662"/>
            <a:ext cx="22038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Левина В.В.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16" y="3516126"/>
            <a:ext cx="2377827" cy="20045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6773" y="5713061"/>
            <a:ext cx="187234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Денисова Алена и Сараев </a:t>
            </a:r>
            <a:r>
              <a:rPr lang="ru-RU" sz="1400" dirty="0" err="1" smtClean="0">
                <a:solidFill>
                  <a:srgbClr val="3366FF"/>
                </a:solidFill>
              </a:rPr>
              <a:t>Артем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825" y="1428073"/>
            <a:ext cx="1994601" cy="17786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45727" y="3372246"/>
            <a:ext cx="153479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Родионов Павел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476" y="3853300"/>
            <a:ext cx="1573308" cy="18406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46141" y="5862668"/>
            <a:ext cx="188617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Островский Богдан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775" y="3848465"/>
            <a:ext cx="1875352" cy="24290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76917" y="6399250"/>
            <a:ext cx="284770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Шулимова</a:t>
            </a:r>
            <a:r>
              <a:rPr lang="ru-RU" sz="1400" dirty="0" smtClean="0">
                <a:solidFill>
                  <a:srgbClr val="3366FF"/>
                </a:solidFill>
              </a:rPr>
              <a:t> М.Н. и Родионов Илья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0" t="22023" r="13595" b="9223"/>
          <a:stretch/>
        </p:blipFill>
        <p:spPr>
          <a:xfrm>
            <a:off x="7132319" y="3311601"/>
            <a:ext cx="2439159" cy="172803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454988" y="5189841"/>
            <a:ext cx="201993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«Театральное ожерелье»</a:t>
            </a:r>
            <a:endParaRPr lang="ru-RU" sz="14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31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СОШ с. </a:t>
            </a:r>
            <a:r>
              <a:rPr lang="ru-RU" sz="2400" b="1" dirty="0" err="1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Свищевки</a:t>
            </a: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участница проекта «Музей Победы», готовится к участию в проекте «Пушкинская карта» 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39" y="3629286"/>
            <a:ext cx="208284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</a:t>
            </a:r>
            <a:r>
              <a:rPr lang="ru-RU" sz="1400" dirty="0" err="1" smtClean="0">
                <a:solidFill>
                  <a:srgbClr val="3366FF"/>
                </a:solidFill>
              </a:rPr>
              <a:t>Жаткина</a:t>
            </a:r>
            <a:r>
              <a:rPr lang="ru-RU" sz="1400" dirty="0" smtClean="0">
                <a:solidFill>
                  <a:srgbClr val="3366FF"/>
                </a:solidFill>
              </a:rPr>
              <a:t> Н.С.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022" y="1252254"/>
            <a:ext cx="2545276" cy="19089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8" t="32322" r="2910" b="13456"/>
          <a:stretch/>
        </p:blipFill>
        <p:spPr>
          <a:xfrm>
            <a:off x="548639" y="1252254"/>
            <a:ext cx="2055221" cy="21500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865" y="3937063"/>
            <a:ext cx="2481456" cy="18610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535" y="3699678"/>
            <a:ext cx="2478144" cy="18663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74" y="1555617"/>
            <a:ext cx="3699733" cy="17084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6" t="14476" r="9338" b="10604"/>
          <a:stretch/>
        </p:blipFill>
        <p:spPr>
          <a:xfrm>
            <a:off x="253325" y="4322001"/>
            <a:ext cx="2673473" cy="181931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480169" y="5963564"/>
            <a:ext cx="208284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Плеханова Александра и Аксенова Екатерина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20377" y="5879709"/>
            <a:ext cx="208284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Серебрякова Анастасия и </a:t>
            </a:r>
            <a:r>
              <a:rPr lang="ru-RU" sz="1400" dirty="0" err="1" smtClean="0">
                <a:solidFill>
                  <a:srgbClr val="3366FF"/>
                </a:solidFill>
              </a:rPr>
              <a:t>Жаткин</a:t>
            </a:r>
            <a:r>
              <a:rPr lang="ru-RU" sz="1400" dirty="0" smtClean="0">
                <a:solidFill>
                  <a:srgbClr val="3366FF"/>
                </a:solidFill>
              </a:rPr>
              <a:t> Кирилл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416" y="3487005"/>
            <a:ext cx="1301010" cy="170215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7268" y="5381428"/>
            <a:ext cx="138730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Плеханова С.В.</a:t>
            </a:r>
            <a:endParaRPr lang="ru-RU" sz="14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28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460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МОУ ООШ с. </a:t>
            </a:r>
            <a:r>
              <a:rPr lang="ru-RU" sz="2400" b="1" dirty="0" err="1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Невежкино</a:t>
            </a: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им. Ф.А. Ежкова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159" y="2674019"/>
            <a:ext cx="2710929" cy="20338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62" y="1758197"/>
            <a:ext cx="2069258" cy="21591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22527" y="4000160"/>
            <a:ext cx="151529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3366FF"/>
                </a:solidFill>
              </a:rPr>
              <a:t>Чудаева Пелагея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509" y="4909447"/>
            <a:ext cx="2408579" cy="18070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862" y="5107832"/>
            <a:ext cx="2908663" cy="14966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2"/>
          <a:stretch/>
        </p:blipFill>
        <p:spPr>
          <a:xfrm>
            <a:off x="4880916" y="2313117"/>
            <a:ext cx="1994250" cy="22561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72244" y="4638817"/>
            <a:ext cx="151529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Лазарева В.И.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835" y="4409989"/>
            <a:ext cx="2233753" cy="18143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42331" y="6344793"/>
            <a:ext cx="232595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err="1" smtClean="0">
                <a:solidFill>
                  <a:srgbClr val="3366FF"/>
                </a:solidFill>
              </a:rPr>
              <a:t>Частухины</a:t>
            </a:r>
            <a:r>
              <a:rPr lang="ru-RU" sz="1400" dirty="0" smtClean="0">
                <a:solidFill>
                  <a:srgbClr val="3366FF"/>
                </a:solidFill>
              </a:rPr>
              <a:t> Мария и Богдан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22" y="3830447"/>
            <a:ext cx="1759520" cy="21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6" t="25279" r="1268" b="6604"/>
          <a:stretch/>
        </p:blipFill>
        <p:spPr>
          <a:xfrm>
            <a:off x="7151917" y="766093"/>
            <a:ext cx="2530171" cy="177377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2" y="896066"/>
            <a:ext cx="2000250" cy="21717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265" y="3208086"/>
            <a:ext cx="208284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3366FF"/>
                </a:solidFill>
              </a:rPr>
              <a:t>Директор Каратаева В.И.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884" y="839988"/>
            <a:ext cx="1959325" cy="137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69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МДОУ ДС № 4 г. Белинского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07"/>
          <a:stretch/>
        </p:blipFill>
        <p:spPr>
          <a:xfrm>
            <a:off x="471592" y="733044"/>
            <a:ext cx="1890576" cy="20671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828" y="3030731"/>
            <a:ext cx="223810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Заведующая Панина Е.А.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107" y="800189"/>
            <a:ext cx="2385932" cy="17894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27" y="3619081"/>
            <a:ext cx="2068657" cy="2264285"/>
          </a:xfrm>
          <a:prstGeom prst="rect">
            <a:avLst/>
          </a:prstGeom>
        </p:spPr>
      </p:pic>
      <p:pic>
        <p:nvPicPr>
          <p:cNvPr id="9218" name="Picture 2" descr="DSC072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564" y="2659656"/>
            <a:ext cx="1404074" cy="185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120462" y="4669790"/>
            <a:ext cx="145827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Верстакова</a:t>
            </a:r>
            <a:r>
              <a:rPr lang="ru-RU" sz="1400" dirty="0" smtClean="0">
                <a:solidFill>
                  <a:srgbClr val="3366FF"/>
                </a:solidFill>
              </a:rPr>
              <a:t> О.В.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0525" y="6080411"/>
            <a:ext cx="1532709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Семья Волгиных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640" y="2659656"/>
            <a:ext cx="1846464" cy="18694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91783" y="4624954"/>
            <a:ext cx="177332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Пуршева</a:t>
            </a:r>
            <a:r>
              <a:rPr lang="ru-RU" sz="1400" dirty="0" smtClean="0">
                <a:solidFill>
                  <a:srgbClr val="3366FF"/>
                </a:solidFill>
              </a:rPr>
              <a:t> Г.А. и </a:t>
            </a:r>
            <a:r>
              <a:rPr lang="ru-RU" sz="1400" dirty="0" err="1" smtClean="0">
                <a:solidFill>
                  <a:srgbClr val="3366FF"/>
                </a:solidFill>
              </a:rPr>
              <a:t>Парамыгина</a:t>
            </a:r>
            <a:r>
              <a:rPr lang="ru-RU" sz="1400" dirty="0" smtClean="0">
                <a:solidFill>
                  <a:srgbClr val="3366FF"/>
                </a:solidFill>
              </a:rPr>
              <a:t> И.В.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0" y="2835604"/>
            <a:ext cx="2621065" cy="179139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49939" y="4751224"/>
            <a:ext cx="252548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Канесева</a:t>
            </a:r>
            <a:r>
              <a:rPr lang="ru-RU" sz="1400" dirty="0" smtClean="0">
                <a:solidFill>
                  <a:srgbClr val="3366FF"/>
                </a:solidFill>
              </a:rPr>
              <a:t> И.К. и </a:t>
            </a:r>
            <a:r>
              <a:rPr lang="ru-RU" sz="1400" dirty="0" err="1" smtClean="0">
                <a:solidFill>
                  <a:srgbClr val="3366FF"/>
                </a:solidFill>
              </a:rPr>
              <a:t>Щеголева</a:t>
            </a:r>
            <a:r>
              <a:rPr lang="ru-RU" sz="1400" dirty="0" smtClean="0">
                <a:solidFill>
                  <a:srgbClr val="3366FF"/>
                </a:solidFill>
              </a:rPr>
              <a:t> С.В.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090" y="5246056"/>
            <a:ext cx="2201835" cy="152795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" r="3120"/>
          <a:stretch/>
        </p:blipFill>
        <p:spPr>
          <a:xfrm>
            <a:off x="3223299" y="891934"/>
            <a:ext cx="3187945" cy="165959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718" y="5246056"/>
            <a:ext cx="2901231" cy="15199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9"/>
          <a:stretch/>
        </p:blipFill>
        <p:spPr>
          <a:xfrm>
            <a:off x="2443162" y="5244013"/>
            <a:ext cx="1570797" cy="151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10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МДОУ ДС № 1 г. Белинского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9" b="19742"/>
          <a:stretch/>
        </p:blipFill>
        <p:spPr>
          <a:xfrm>
            <a:off x="661851" y="635725"/>
            <a:ext cx="1613646" cy="16720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06184" y="5259287"/>
            <a:ext cx="142820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Порватова</a:t>
            </a:r>
            <a:r>
              <a:rPr lang="ru-RU" sz="1400" dirty="0" smtClean="0">
                <a:solidFill>
                  <a:srgbClr val="3366FF"/>
                </a:solidFill>
              </a:rPr>
              <a:t> Н.Ю.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370" y="2831750"/>
            <a:ext cx="2467739" cy="18580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701" y="3358382"/>
            <a:ext cx="1655939" cy="17068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9668" y="2404798"/>
            <a:ext cx="223810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Заведующая Спицына И.Б.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2052" name="Picture 4" descr="167516168238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13"/>
          <a:stretch/>
        </p:blipFill>
        <p:spPr bwMode="auto">
          <a:xfrm>
            <a:off x="460330" y="3127830"/>
            <a:ext cx="1713743" cy="217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5865" y="5444643"/>
            <a:ext cx="1428207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Захарова И.А.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2056" name="Picture 8" descr="https://news-service.uralschool.ru/upload/org10314/t178051/images/big/FQFzu0Izl0brPPwZFMKI17805153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371" y="841873"/>
            <a:ext cx="2523798" cy="189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news-service.uralschool.ru/upload/org10314/t177910/images/big/B7hqmELiliBtFtIx5Tl3177910249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988" y="4804787"/>
            <a:ext cx="2495121" cy="187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news-service.uralschool.ru/upload/org10314/t177746/images/big/KEVKFTV2Uq16GQMcObGP177746301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767" y="2558960"/>
            <a:ext cx="2662028" cy="199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news-service.uralschool.ru/upload/org10314/t177556/images/big/NEoahdedQiVKALPSTBBH177556984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232" y="4728909"/>
            <a:ext cx="2865152" cy="161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 t="7631" r="15750" b="10668"/>
          <a:stretch/>
        </p:blipFill>
        <p:spPr>
          <a:xfrm>
            <a:off x="6512016" y="739538"/>
            <a:ext cx="2747632" cy="1753570"/>
          </a:xfrm>
          <a:prstGeom prst="rect">
            <a:avLst/>
          </a:prstGeom>
          <a:ln>
            <a:solidFill>
              <a:srgbClr val="5B9BD5">
                <a:lumMod val="75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1924922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460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МДОУ ДС с. Пушанина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87" y="838420"/>
            <a:ext cx="5130015" cy="17185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366" y="2709161"/>
            <a:ext cx="1715846" cy="19946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2" y="2796130"/>
            <a:ext cx="1795087" cy="1972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280" y="3091040"/>
            <a:ext cx="2427514" cy="18206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6" r="9842" b="17263"/>
          <a:stretch/>
        </p:blipFill>
        <p:spPr>
          <a:xfrm>
            <a:off x="1149804" y="5247452"/>
            <a:ext cx="2473233" cy="14630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64" y="2942569"/>
            <a:ext cx="2330632" cy="15185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7055" y="2375347"/>
            <a:ext cx="2368731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Заведующая </a:t>
            </a:r>
            <a:r>
              <a:rPr lang="ru-RU" sz="1400" dirty="0" err="1" smtClean="0">
                <a:solidFill>
                  <a:srgbClr val="3366FF"/>
                </a:solidFill>
              </a:rPr>
              <a:t>Шулепина</a:t>
            </a:r>
            <a:r>
              <a:rPr lang="ru-RU" sz="1400" dirty="0" smtClean="0">
                <a:solidFill>
                  <a:srgbClr val="3366FF"/>
                </a:solidFill>
              </a:rPr>
              <a:t> Н.Ю.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73732" y="4751585"/>
            <a:ext cx="160511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Горшенина Е.С.</a:t>
            </a:r>
            <a:endParaRPr lang="ru-RU" sz="1400" dirty="0">
              <a:solidFill>
                <a:srgbClr val="3366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0108" y="4854148"/>
            <a:ext cx="160511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Сойнова</a:t>
            </a:r>
            <a:r>
              <a:rPr lang="ru-RU" sz="1400" dirty="0" smtClean="0">
                <a:solidFill>
                  <a:srgbClr val="3366FF"/>
                </a:solidFill>
              </a:rPr>
              <a:t> О.М.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4" b="17333"/>
          <a:stretch/>
        </p:blipFill>
        <p:spPr>
          <a:xfrm>
            <a:off x="3931213" y="5008036"/>
            <a:ext cx="2782388" cy="17771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778" y="5161925"/>
            <a:ext cx="2112137" cy="158410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07" y="491052"/>
            <a:ext cx="1633830" cy="182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23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460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МДОУ ДС с. Поима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15" y="712927"/>
            <a:ext cx="2891001" cy="1510532"/>
          </a:xfrm>
          <a:prstGeom prst="rect">
            <a:avLst/>
          </a:prstGeom>
        </p:spPr>
      </p:pic>
      <p:sp>
        <p:nvSpPr>
          <p:cNvPr id="4" name="AutoShape 2" descr="https://i.oneme.ru/i?r=BUE2sh_eZW7g8kugOdIm2Not_YPjFiubePf9CBCT0rucyQoF_43gE_UjHkSQ7y-s1W2-lVzsyQysV3DaVqjHCp2E&amp;expires=178775466535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52" y="2928647"/>
            <a:ext cx="2025316" cy="19416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296" y="2318757"/>
            <a:ext cx="2240629" cy="21587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39060" y="4540078"/>
            <a:ext cx="123110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3366FF"/>
                </a:solidFill>
              </a:rPr>
              <a:t>Папшева</a:t>
            </a:r>
            <a:r>
              <a:rPr lang="ru-RU" sz="1400" dirty="0" smtClean="0">
                <a:solidFill>
                  <a:srgbClr val="3366FF"/>
                </a:solidFill>
              </a:rPr>
              <a:t> О.А.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8196" name="Picture 4" descr="IMG-20241112-WA00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719809"/>
            <a:ext cx="1564390" cy="177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90177" y="4579089"/>
            <a:ext cx="139678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Шишкина И.В.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8198" name="Picture 6" descr="d48943ce63ac9162980d706e9009375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58" y="625303"/>
            <a:ext cx="2020772" cy="151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6" r="17497"/>
          <a:stretch/>
        </p:blipFill>
        <p:spPr>
          <a:xfrm>
            <a:off x="4445291" y="2990286"/>
            <a:ext cx="2668582" cy="17090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540" y="933479"/>
            <a:ext cx="2647406" cy="17746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81"/>
          <a:stretch/>
        </p:blipFill>
        <p:spPr>
          <a:xfrm>
            <a:off x="1174670" y="5008050"/>
            <a:ext cx="3000946" cy="17334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0316" y="2257256"/>
            <a:ext cx="223810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Заведующая </a:t>
            </a:r>
            <a:r>
              <a:rPr lang="ru-RU" sz="1400" dirty="0" err="1" smtClean="0">
                <a:solidFill>
                  <a:srgbClr val="3366FF"/>
                </a:solidFill>
              </a:rPr>
              <a:t>Тикунова</a:t>
            </a:r>
            <a:r>
              <a:rPr lang="ru-RU" sz="1400" dirty="0" smtClean="0">
                <a:solidFill>
                  <a:srgbClr val="3366FF"/>
                </a:solidFill>
              </a:rPr>
              <a:t> С.Н.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t="35682" r="9500" b="3238"/>
          <a:stretch/>
        </p:blipFill>
        <p:spPr>
          <a:xfrm>
            <a:off x="4698517" y="4915857"/>
            <a:ext cx="3448596" cy="183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765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176" y="252032"/>
            <a:ext cx="9091749" cy="460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Bef>
                <a:spcPct val="0"/>
              </a:spcBef>
              <a:spcAft>
                <a:spcPts val="2400"/>
              </a:spcAft>
              <a:buClr>
                <a:srgbClr val="C00000"/>
              </a:buClr>
              <a:defRPr/>
            </a:pPr>
            <a:r>
              <a:rPr lang="ru-RU" sz="2400" b="1" dirty="0" smtClean="0">
                <a:ln w="3175" cmpd="sng">
                  <a:noFill/>
                </a:ln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ДО ДЮСШ г. Белинского</a:t>
            </a:r>
            <a:endParaRPr lang="ru-RU" sz="2400" b="1" dirty="0">
              <a:ln w="3175" cmpd="sng">
                <a:noFill/>
              </a:ln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412" y="712927"/>
            <a:ext cx="3048000" cy="2054352"/>
          </a:xfrm>
          <a:prstGeom prst="rect">
            <a:avLst/>
          </a:prstGeom>
        </p:spPr>
      </p:pic>
      <p:pic>
        <p:nvPicPr>
          <p:cNvPr id="6146" name="Picture 2" descr="Кошелев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40" y="712927"/>
            <a:ext cx="1568207" cy="2054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news-service.uralschool.ru/upload/org10315/t174793/images/big/JdAUUYbaB5YMkFHD2BKx17479327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229" y="4955650"/>
            <a:ext cx="2689340" cy="179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376" y="4859341"/>
            <a:ext cx="2701491" cy="184454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36090" y="2948621"/>
            <a:ext cx="2238105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Директор Кошелев В.В.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6150" name="Picture 6" descr="https://news-service.uralschool.ru/upload/org10315/t175092/images/big/tFEL5XyQfRDDK82OVAGU17509230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806" y="978927"/>
            <a:ext cx="2540766" cy="190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s://news-service.uralschool.ru/upload/org10315/t174793/images/big/rWcd1k2szlLFjs04MQfb174793411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303" y="2933888"/>
            <a:ext cx="2566426" cy="192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448" y="2885129"/>
            <a:ext cx="2238436" cy="18600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78" y="3706680"/>
            <a:ext cx="1717160" cy="230532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3176" y="6154507"/>
            <a:ext cx="136189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Тихонов Макар</a:t>
            </a:r>
            <a:endParaRPr lang="ru-RU" sz="1400" dirty="0">
              <a:solidFill>
                <a:srgbClr val="3366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156" y="3600117"/>
            <a:ext cx="1783829" cy="21814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46645" y="5971444"/>
            <a:ext cx="136189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3366FF"/>
                </a:solidFill>
              </a:rPr>
              <a:t>Тихонов Егор</a:t>
            </a:r>
            <a:endParaRPr lang="ru-RU" sz="14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395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3" name="Rectangle 3"/>
          <p:cNvSpPr>
            <a:spLocks noChangeArrowheads="1"/>
          </p:cNvSpPr>
          <p:nvPr/>
        </p:nvSpPr>
        <p:spPr bwMode="auto">
          <a:xfrm>
            <a:off x="1019239" y="1347137"/>
            <a:ext cx="7776418" cy="50167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условий для реализации в муниципалитете региональных проектов в рамках национального проекта «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Образование»</a:t>
            </a:r>
          </a:p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повышение  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качества подготовки обучающихся к сдаче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ГИА</a:t>
            </a:r>
          </a:p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условий для получения образования детьми с особыми образовательными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потребностями</a:t>
            </a:r>
          </a:p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в муниципалитете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профориентационного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минимума</a:t>
            </a:r>
          </a:p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обновление программ дополнительного образования  и увеличение количества детей в возрасте от 5 до 18 лет, обучающихся по дополнительным общеобразовательным программам; внедрение и активизация 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персонифицированного дополнительного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образования в районе</a:t>
            </a:r>
          </a:p>
          <a:p>
            <a:pPr marL="342900" lvl="0" indent="-34290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активное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развитие творческого и инновационного потенциала учительского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корпуса; внедрение 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эффективных способов мотивации педагогов к постоянному профессиональному развитию и педагогическому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anose="02020603050405020304" pitchFamily="18" charset="0"/>
              </a:rPr>
              <a:t>творчеству</a:t>
            </a: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65276" y="121873"/>
            <a:ext cx="8351519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Приоритетные задачи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2026-2027</a:t>
            </a:r>
            <a:r>
              <a:rPr kumimoji="0" lang="ru-RU" sz="32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учебный год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86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1245326" y="473951"/>
            <a:ext cx="7785462" cy="2247424"/>
          </a:xfrm>
          <a:prstGeom prst="flowChartAlternateProcess">
            <a:avLst/>
          </a:prstGeom>
          <a:noFill/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1 сентября 2026 года на заслуженный отдых уходят педагогические работники, которые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более сорока лет обучали и воспитывали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подрастающее поколение:</a:t>
            </a:r>
          </a:p>
          <a:p>
            <a:pPr marL="285750" lvl="0" indent="-285750" algn="ctr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Парфенова Ольга Владимировна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директор МОУ СОШ с.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Свищевки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ctr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Родионова Елена Викторовна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завуч МОУ СОШ с. Студенки</a:t>
            </a:r>
          </a:p>
          <a:p>
            <a:pPr marL="285750" lvl="0" indent="-285750" algn="ctr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3366FF"/>
                </a:solidFill>
                <a:latin typeface="Times New Roman" pitchFamily="18" charset="0"/>
                <a:cs typeface="Times New Roman" pitchFamily="18" charset="0"/>
              </a:rPr>
              <a:t>Кузнецова Надежда Ивановна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физики МОУ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СОШ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2 </a:t>
            </a:r>
          </a:p>
          <a:p>
            <a:pPr lvl="0"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Белинского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23" y="3117667"/>
            <a:ext cx="2503086" cy="2869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764" y="3834495"/>
            <a:ext cx="2117665" cy="27894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684" y="3360434"/>
            <a:ext cx="220027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5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4215" y="2288177"/>
            <a:ext cx="4953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6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834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11336</TotalTime>
  <Words>1686</Words>
  <Application>Microsoft Office PowerPoint</Application>
  <PresentationFormat>Лист A4 (210x297 мм)</PresentationFormat>
  <Paragraphs>223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Calibri</vt:lpstr>
      <vt:lpstr>Constantia</vt:lpstr>
      <vt:lpstr>Times New Roman</vt:lpstr>
      <vt:lpstr>Trebuchet MS</vt:lpstr>
      <vt:lpstr>Tw Cen MT</vt:lpstr>
      <vt:lpstr>Wingdings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ОБРАЗОВАНИЯ  г. ПЕНЗЫ</dc:title>
  <dc:creator>217</dc:creator>
  <cp:lastModifiedBy>Школа 2</cp:lastModifiedBy>
  <cp:revision>1301</cp:revision>
  <cp:lastPrinted>2022-07-18T07:56:17Z</cp:lastPrinted>
  <dcterms:created xsi:type="dcterms:W3CDTF">2020-07-03T11:17:24Z</dcterms:created>
  <dcterms:modified xsi:type="dcterms:W3CDTF">2026-08-26T06:38:26Z</dcterms:modified>
</cp:coreProperties>
</file>