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ppt/charts/chart16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  <Override PartName="/ppt/charts/style2.xml" ContentType="application/vnd.ms-office.chartstyle+xml"/>
  <Override PartName="/ppt/charts/colors2.xml" ContentType="application/vnd.ms-office.chartcolorstyle+xml"/>
  <Override PartName="/ppt/charts/style3.xml" ContentType="application/vnd.ms-office.chartstyle+xml"/>
  <Override PartName="/ppt/charts/colors3.xml" ContentType="application/vnd.ms-office.chartcolorstyle+xml"/>
  <Override PartName="/ppt/charts/style4.xml" ContentType="application/vnd.ms-office.chartstyle+xml"/>
  <Override PartName="/ppt/charts/colors4.xml" ContentType="application/vnd.ms-office.chartcolorstyle+xml"/>
  <Override PartName="/ppt/charts/style5.xml" ContentType="application/vnd.ms-office.chartstyle+xml"/>
  <Override PartName="/ppt/charts/colors5.xml" ContentType="application/vnd.ms-office.chartcolorstyle+xml"/>
  <Override PartName="/ppt/charts/style6.xml" ContentType="application/vnd.ms-office.chartstyle+xml"/>
  <Override PartName="/ppt/charts/colors6.xml" ContentType="application/vnd.ms-office.chartcolorstyle+xml"/>
  <Override PartName="/ppt/charts/style7.xml" ContentType="application/vnd.ms-office.chartstyle+xml"/>
  <Override PartName="/ppt/charts/colors7.xml" ContentType="application/vnd.ms-office.chartcolorstyle+xml"/>
  <Override PartName="/ppt/charts/style8.xml" ContentType="application/vnd.ms-office.chartstyle+xml"/>
  <Override PartName="/ppt/charts/colors8.xml" ContentType="application/vnd.ms-office.chartcolorstyle+xml"/>
  <Override PartName="/ppt/charts/style9.xml" ContentType="application/vnd.ms-office.chartstyle+xml"/>
  <Override PartName="/ppt/charts/colors9.xml" ContentType="application/vnd.ms-office.chartcolorstyle+xml"/>
  <Override PartName="/ppt/charts/style10.xml" ContentType="application/vnd.ms-office.chartstyle+xml"/>
  <Override PartName="/ppt/charts/colors10.xml" ContentType="application/vnd.ms-office.chartcolorstyle+xml"/>
  <Override PartName="/ppt/charts/style11.xml" ContentType="application/vnd.ms-office.chartstyle+xml"/>
  <Override PartName="/ppt/charts/colors11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66" r:id="rId4"/>
    <p:sldId id="268" r:id="rId5"/>
    <p:sldId id="269" r:id="rId6"/>
    <p:sldId id="273" r:id="rId7"/>
    <p:sldId id="272" r:id="rId8"/>
  </p:sldIdLst>
  <p:sldSz cx="12192000" cy="6858000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071A4"/>
    <a:srgbClr val="0F70A3"/>
    <a:srgbClr val="ED7D31"/>
    <a:srgbClr val="5B9BD5"/>
    <a:srgbClr val="A5A5A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>
        <p:scale>
          <a:sx n="81" d="100"/>
          <a:sy n="81" d="100"/>
        </p:scale>
        <p:origin x="-78" y="-7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10.xml.rels><?xml version="1.0" encoding="UTF-8" standalone="yes"?>
<Relationships xmlns="http://schemas.openxmlformats.org/package/2006/relationships"><Relationship Id="rId3" Type="http://schemas.microsoft.com/office/2011/relationships/chartStyle" Target="style7.xml"/><Relationship Id="rId2" Type="http://schemas.microsoft.com/office/2011/relationships/chartColorStyle" Target="colors7.xml"/><Relationship Id="rId1" Type="http://schemas.openxmlformats.org/officeDocument/2006/relationships/package" Target="../embeddings/_____Microsoft_Excel10.xlsx"/></Relationships>
</file>

<file path=ppt/charts/_rels/chart11.xml.rels><?xml version="1.0" encoding="UTF-8" standalone="yes"?>
<Relationships xmlns="http://schemas.openxmlformats.org/package/2006/relationships"><Relationship Id="rId3" Type="http://schemas.microsoft.com/office/2011/relationships/chartStyle" Target="style8.xml"/><Relationship Id="rId2" Type="http://schemas.microsoft.com/office/2011/relationships/chartColorStyle" Target="colors8.xml"/><Relationship Id="rId1" Type="http://schemas.openxmlformats.org/officeDocument/2006/relationships/package" Target="../embeddings/_____Microsoft_Excel11.xlsx"/></Relationships>
</file>

<file path=ppt/charts/_rels/chart12.xml.rels><?xml version="1.0" encoding="UTF-8" standalone="yes"?>
<Relationships xmlns="http://schemas.openxmlformats.org/package/2006/relationships"><Relationship Id="rId3" Type="http://schemas.microsoft.com/office/2011/relationships/chartStyle" Target="style9.xml"/><Relationship Id="rId2" Type="http://schemas.microsoft.com/office/2011/relationships/chartColorStyle" Target="colors9.xml"/><Relationship Id="rId1" Type="http://schemas.openxmlformats.org/officeDocument/2006/relationships/package" Target="../embeddings/_____Microsoft_Excel12.xlsx"/></Relationships>
</file>

<file path=ppt/charts/_rels/chart13.xml.rels><?xml version="1.0" encoding="UTF-8" standalone="yes"?>
<Relationships xmlns="http://schemas.openxmlformats.org/package/2006/relationships"><Relationship Id="rId3" Type="http://schemas.microsoft.com/office/2011/relationships/chartStyle" Target="style10.xml"/><Relationship Id="rId2" Type="http://schemas.microsoft.com/office/2011/relationships/chartColorStyle" Target="colors10.xml"/><Relationship Id="rId1" Type="http://schemas.openxmlformats.org/officeDocument/2006/relationships/package" Target="../embeddings/_____Microsoft_Excel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4.xlsx"/></Relationships>
</file>

<file path=ppt/charts/_rels/chart15.xml.rels><?xml version="1.0" encoding="UTF-8" standalone="yes"?>
<Relationships xmlns="http://schemas.openxmlformats.org/package/2006/relationships"><Relationship Id="rId3" Type="http://schemas.microsoft.com/office/2011/relationships/chartStyle" Target="style11.xml"/><Relationship Id="rId2" Type="http://schemas.microsoft.com/office/2011/relationships/chartColorStyle" Target="colors11.xml"/><Relationship Id="rId1" Type="http://schemas.openxmlformats.org/officeDocument/2006/relationships/package" Target="../embeddings/_____Microsoft_Excel15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6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_____Microsoft_Excel6.xlsx"/></Relationships>
</file>

<file path=ppt/charts/_rels/chart7.xml.rels><?xml version="1.0" encoding="UTF-8" standalone="yes"?>
<Relationships xmlns="http://schemas.openxmlformats.org/package/2006/relationships"><Relationship Id="rId3" Type="http://schemas.microsoft.com/office/2011/relationships/chartStyle" Target="style5.xml"/><Relationship Id="rId2" Type="http://schemas.microsoft.com/office/2011/relationships/chartColorStyle" Target="colors5.xml"/><Relationship Id="rId1" Type="http://schemas.openxmlformats.org/officeDocument/2006/relationships/package" Target="../embeddings/_____Microsoft_Excel7.xlsx"/></Relationships>
</file>

<file path=ppt/charts/_rels/chart8.xml.rels><?xml version="1.0" encoding="UTF-8" standalone="yes"?>
<Relationships xmlns="http://schemas.openxmlformats.org/package/2006/relationships"><Relationship Id="rId3" Type="http://schemas.microsoft.com/office/2011/relationships/chartStyle" Target="style6.xml"/><Relationship Id="rId2" Type="http://schemas.microsoft.com/office/2011/relationships/chartColorStyle" Target="colors6.xml"/><Relationship Id="rId1" Type="http://schemas.openxmlformats.org/officeDocument/2006/relationships/package" Target="../embeddings/_____Microsoft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spc="0" baseline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200" b="1" dirty="0" smtClean="0">
                <a:solidFill>
                  <a:schemeClr val="accent2">
                    <a:lumMod val="75000"/>
                  </a:schemeClr>
                </a:solidFill>
              </a:rPr>
              <a:t>Охват детей до 3 лет услугами дошкольного образования, чел.</a:t>
            </a:r>
            <a:endParaRPr lang="ru-RU" sz="1200" b="1" dirty="0">
              <a:solidFill>
                <a:schemeClr val="accent2">
                  <a:lumMod val="75000"/>
                </a:schemeClr>
              </a:solidFill>
            </a:endParaRP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138</c:v>
                </c:pt>
                <c:pt idx="1">
                  <c:v>124</c:v>
                </c:pt>
                <c:pt idx="2">
                  <c:v>151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5CB-4B8A-9C0F-981C2672ECE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04640896"/>
        <c:axId val="104642432"/>
      </c:barChart>
      <c:catAx>
        <c:axId val="1046408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04642432"/>
        <c:crosses val="autoZero"/>
        <c:auto val="1"/>
        <c:lblAlgn val="ctr"/>
        <c:lblOffset val="100"/>
        <c:noMultiLvlLbl val="0"/>
      </c:catAx>
      <c:valAx>
        <c:axId val="1046424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046408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lang="ru-RU" sz="1200" b="1" i="0" u="none" strike="noStrike" kern="1200" spc="0" baseline="0" dirty="0" smtClean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200" b="1" i="0" u="none" strike="noStrike" kern="1200" spc="0" baseline="0" dirty="0" smtClean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Количество выпускников, получивших аттестат с отличием, чел.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учащихся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0"/>
                  <c:y val="-5.27009222661397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1FCD-4F61-AC01-1F3354760C1C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"/>
                  <c:y val="-6.324110671936757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1FCD-4F61-AC01-1F3354760C1C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0"/>
                  <c:y val="-3.689064558629783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1FCD-4F61-AC01-1F3354760C1C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13</c:v>
                </c:pt>
                <c:pt idx="1">
                  <c:v>14</c:v>
                </c:pt>
                <c:pt idx="2">
                  <c:v>16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1FCD-4F61-AC01-1F3354760C1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6134656"/>
        <c:axId val="136136192"/>
      </c:lineChart>
      <c:catAx>
        <c:axId val="1361346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36136192"/>
        <c:crosses val="autoZero"/>
        <c:auto val="1"/>
        <c:lblAlgn val="ctr"/>
        <c:lblOffset val="100"/>
        <c:noMultiLvlLbl val="0"/>
      </c:catAx>
      <c:valAx>
        <c:axId val="1361361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361346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lang="ru-RU" sz="1200" b="1" i="0" u="none" strike="noStrike" kern="1200" spc="0" baseline="0" dirty="0" smtClean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200" b="1" i="0" u="none" strike="noStrike" kern="1200" spc="0" baseline="0" dirty="0" smtClean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Количество выпускников, получивших 100 баллов, чел.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коичество учащихся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0"/>
                  <c:y val="-5.27009222661397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BBFA-4975-9C29-D5F9D46715D8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"/>
                  <c:y val="-6.324110671936757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BBFA-4975-9C29-D5F9D46715D8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0"/>
                  <c:y val="-3.689064558629783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BBFA-4975-9C29-D5F9D46715D8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0</c:v>
                </c:pt>
                <c:pt idx="1">
                  <c:v>0</c:v>
                </c:pt>
                <c:pt idx="2">
                  <c:v>1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3-BBFA-4975-9C29-D5F9D46715D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6174592"/>
        <c:axId val="136180480"/>
      </c:lineChart>
      <c:catAx>
        <c:axId val="1361745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36180480"/>
        <c:crosses val="autoZero"/>
        <c:auto val="1"/>
        <c:lblAlgn val="ctr"/>
        <c:lblOffset val="100"/>
        <c:noMultiLvlLbl val="0"/>
      </c:catAx>
      <c:valAx>
        <c:axId val="1361804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361745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lang="ru-RU" sz="1200" b="1" i="0" u="none" strike="noStrike" kern="1200" spc="0" baseline="0" dirty="0" smtClean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200" b="1" i="0" u="none" strike="noStrike" kern="1200" spc="0" baseline="0" dirty="0" smtClean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Распределение отметок по обязательному экзамену (Русский язык)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2017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Отметка "2"</c:v>
                </c:pt>
                <c:pt idx="1">
                  <c:v>Отметка "3"</c:v>
                </c:pt>
                <c:pt idx="2">
                  <c:v>Отметка "4"</c:v>
                </c:pt>
                <c:pt idx="3">
                  <c:v>Отметка "5"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</c:v>
                </c:pt>
                <c:pt idx="1">
                  <c:v>79</c:v>
                </c:pt>
                <c:pt idx="2">
                  <c:v>66</c:v>
                </c:pt>
                <c:pt idx="3">
                  <c:v>50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2C8-4B81-ABBC-9B9EEC2441C3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2018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Отметка "2"</c:v>
                </c:pt>
                <c:pt idx="1">
                  <c:v>Отметка "3"</c:v>
                </c:pt>
                <c:pt idx="2">
                  <c:v>Отметка "4"</c:v>
                </c:pt>
                <c:pt idx="3">
                  <c:v>Отметка "5"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0</c:v>
                </c:pt>
                <c:pt idx="1">
                  <c:v>91</c:v>
                </c:pt>
                <c:pt idx="2">
                  <c:v>71</c:v>
                </c:pt>
                <c:pt idx="3">
                  <c:v>54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2C8-4B81-ABBC-9B9EEC2441C3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2019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Отметка "2"</c:v>
                </c:pt>
                <c:pt idx="1">
                  <c:v>Отметка "3"</c:v>
                </c:pt>
                <c:pt idx="2">
                  <c:v>Отметка "4"</c:v>
                </c:pt>
                <c:pt idx="3">
                  <c:v>Отметка "5"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0</c:v>
                </c:pt>
                <c:pt idx="1">
                  <c:v>53</c:v>
                </c:pt>
                <c:pt idx="2">
                  <c:v>84</c:v>
                </c:pt>
                <c:pt idx="3">
                  <c:v>48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2C8-4B81-ABBC-9B9EEC2441C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36225920"/>
        <c:axId val="136227456"/>
      </c:barChart>
      <c:catAx>
        <c:axId val="1362259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36227456"/>
        <c:crosses val="autoZero"/>
        <c:auto val="1"/>
        <c:lblAlgn val="ctr"/>
        <c:lblOffset val="100"/>
        <c:noMultiLvlLbl val="0"/>
      </c:catAx>
      <c:valAx>
        <c:axId val="1362274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3622592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lang="ru-RU" sz="1200" b="1" i="0" u="none" strike="noStrike" kern="1200" spc="0" baseline="0" dirty="0" smtClean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200" b="1" i="0" u="none" strike="noStrike" kern="1200" spc="0" baseline="0" dirty="0" smtClean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Распределение отметок по обязательному экзамену (Математика)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2017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Отметка "2"</c:v>
                </c:pt>
                <c:pt idx="1">
                  <c:v>Отметка "3"</c:v>
                </c:pt>
                <c:pt idx="2">
                  <c:v>Отметка "4"</c:v>
                </c:pt>
                <c:pt idx="3">
                  <c:v>Отметка "5"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</c:v>
                </c:pt>
                <c:pt idx="1">
                  <c:v>59</c:v>
                </c:pt>
                <c:pt idx="2">
                  <c:v>93</c:v>
                </c:pt>
                <c:pt idx="3">
                  <c:v>41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C0B-4DC1-B419-D0E86011DEFE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2018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2"/>
              <c:layout>
                <c:manualLayout>
                  <c:x val="-3.7234371605478671E-3"/>
                  <c:y val="-4.500254689610876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Отметка "2"</c:v>
                </c:pt>
                <c:pt idx="1">
                  <c:v>Отметка "3"</c:v>
                </c:pt>
                <c:pt idx="2">
                  <c:v>Отметка "4"</c:v>
                </c:pt>
                <c:pt idx="3">
                  <c:v>Отметка "5"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0</c:v>
                </c:pt>
                <c:pt idx="1">
                  <c:v>78</c:v>
                </c:pt>
                <c:pt idx="2">
                  <c:v>102</c:v>
                </c:pt>
                <c:pt idx="3">
                  <c:v>36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2C0B-4DC1-B419-D0E86011DEFE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2019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Отметка "2"</c:v>
                </c:pt>
                <c:pt idx="1">
                  <c:v>Отметка "3"</c:v>
                </c:pt>
                <c:pt idx="2">
                  <c:v>Отметка "4"</c:v>
                </c:pt>
                <c:pt idx="3">
                  <c:v>Отметка "5"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0</c:v>
                </c:pt>
                <c:pt idx="1">
                  <c:v>66</c:v>
                </c:pt>
                <c:pt idx="2">
                  <c:v>94</c:v>
                </c:pt>
                <c:pt idx="3">
                  <c:v>26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2C0B-4DC1-B419-D0E86011DEF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36374912"/>
        <c:axId val="136393088"/>
      </c:barChart>
      <c:catAx>
        <c:axId val="1363749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36393088"/>
        <c:crosses val="autoZero"/>
        <c:auto val="1"/>
        <c:lblAlgn val="ctr"/>
        <c:lblOffset val="100"/>
        <c:noMultiLvlLbl val="0"/>
      </c:catAx>
      <c:valAx>
        <c:axId val="1363930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363749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lang="ru-RU" sz="1200" b="1" i="0" u="none" strike="noStrike" kern="1200" spc="0" baseline="0" dirty="0" smtClean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200" b="1" i="0" u="none" strike="noStrike" kern="1200" spc="0" baseline="0" dirty="0" smtClean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Доля выпускников с результатом выше минимального количества баллов по предмету, % 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27337251242763078"/>
          <c:y val="0.18044816057904331"/>
          <c:w val="0.68763937771811834"/>
          <c:h val="0.705278615760014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2017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Лист1!$A$2:$A$10</c:f>
              <c:strCache>
                <c:ptCount val="9"/>
                <c:pt idx="0">
                  <c:v>Математика</c:v>
                </c:pt>
                <c:pt idx="1">
                  <c:v>Русский язык</c:v>
                </c:pt>
                <c:pt idx="2">
                  <c:v>Обществознание</c:v>
                </c:pt>
                <c:pt idx="3">
                  <c:v>Физика</c:v>
                </c:pt>
                <c:pt idx="4">
                  <c:v>Литература</c:v>
                </c:pt>
                <c:pt idx="5">
                  <c:v>Информатика</c:v>
                </c:pt>
                <c:pt idx="6">
                  <c:v>Химия</c:v>
                </c:pt>
                <c:pt idx="7">
                  <c:v>География</c:v>
                </c:pt>
                <c:pt idx="8">
                  <c:v>Биология</c:v>
                </c:pt>
              </c:strCache>
            </c:strRef>
          </c:cat>
          <c:val>
            <c:numRef>
              <c:f>Лист1!$B$2:$B$10</c:f>
              <c:numCache>
                <c:formatCode>General</c:formatCode>
                <c:ptCount val="9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100</c:v>
                </c:pt>
                <c:pt idx="4">
                  <c:v>100</c:v>
                </c:pt>
                <c:pt idx="5">
                  <c:v>100</c:v>
                </c:pt>
                <c:pt idx="6">
                  <c:v>100</c:v>
                </c:pt>
                <c:pt idx="7">
                  <c:v>100</c:v>
                </c:pt>
                <c:pt idx="8">
                  <c:v>100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D33-4A51-B4E3-91C8C02F3EC0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2018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Лист1!$A$2:$A$10</c:f>
              <c:strCache>
                <c:ptCount val="9"/>
                <c:pt idx="0">
                  <c:v>Математика</c:v>
                </c:pt>
                <c:pt idx="1">
                  <c:v>Русский язык</c:v>
                </c:pt>
                <c:pt idx="2">
                  <c:v>Обществознание</c:v>
                </c:pt>
                <c:pt idx="3">
                  <c:v>Физика</c:v>
                </c:pt>
                <c:pt idx="4">
                  <c:v>Литература</c:v>
                </c:pt>
                <c:pt idx="5">
                  <c:v>Информатика</c:v>
                </c:pt>
                <c:pt idx="6">
                  <c:v>Химия</c:v>
                </c:pt>
                <c:pt idx="7">
                  <c:v>География</c:v>
                </c:pt>
                <c:pt idx="8">
                  <c:v>Биология</c:v>
                </c:pt>
              </c:strCache>
            </c:strRef>
          </c:cat>
          <c:val>
            <c:numRef>
              <c:f>Лист1!$C$2:$C$10</c:f>
              <c:numCache>
                <c:formatCode>General</c:formatCode>
                <c:ptCount val="9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100</c:v>
                </c:pt>
                <c:pt idx="4">
                  <c:v>100</c:v>
                </c:pt>
                <c:pt idx="5">
                  <c:v>100</c:v>
                </c:pt>
                <c:pt idx="6">
                  <c:v>100</c:v>
                </c:pt>
                <c:pt idx="7">
                  <c:v>100</c:v>
                </c:pt>
                <c:pt idx="8">
                  <c:v>100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2019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Лист1!$A$2:$A$10</c:f>
              <c:strCache>
                <c:ptCount val="9"/>
                <c:pt idx="0">
                  <c:v>Математика</c:v>
                </c:pt>
                <c:pt idx="1">
                  <c:v>Русский язык</c:v>
                </c:pt>
                <c:pt idx="2">
                  <c:v>Обществознание</c:v>
                </c:pt>
                <c:pt idx="3">
                  <c:v>Физика</c:v>
                </c:pt>
                <c:pt idx="4">
                  <c:v>Литература</c:v>
                </c:pt>
                <c:pt idx="5">
                  <c:v>Информатика</c:v>
                </c:pt>
                <c:pt idx="6">
                  <c:v>Химия</c:v>
                </c:pt>
                <c:pt idx="7">
                  <c:v>География</c:v>
                </c:pt>
                <c:pt idx="8">
                  <c:v>Биология</c:v>
                </c:pt>
              </c:strCache>
            </c:strRef>
          </c:cat>
          <c:val>
            <c:numRef>
              <c:f>Лист1!$D$2:$D$10</c:f>
              <c:numCache>
                <c:formatCode>General</c:formatCode>
                <c:ptCount val="9"/>
                <c:pt idx="0">
                  <c:v>98.5</c:v>
                </c:pt>
                <c:pt idx="1">
                  <c:v>99.5</c:v>
                </c:pt>
                <c:pt idx="2">
                  <c:v>100</c:v>
                </c:pt>
                <c:pt idx="3">
                  <c:v>95</c:v>
                </c:pt>
                <c:pt idx="4">
                  <c:v>0</c:v>
                </c:pt>
                <c:pt idx="5">
                  <c:v>97.1</c:v>
                </c:pt>
                <c:pt idx="6">
                  <c:v>100</c:v>
                </c:pt>
                <c:pt idx="7">
                  <c:v>98.5</c:v>
                </c:pt>
                <c:pt idx="8">
                  <c:v>96.7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36427776"/>
        <c:axId val="136441856"/>
      </c:barChart>
      <c:catAx>
        <c:axId val="13642777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36441856"/>
        <c:crosses val="autoZero"/>
        <c:auto val="1"/>
        <c:lblAlgn val="ctr"/>
        <c:lblOffset val="100"/>
        <c:noMultiLvlLbl val="0"/>
      </c:catAx>
      <c:valAx>
        <c:axId val="13644185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364277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951329633255295"/>
          <c:y val="0.25050425398764176"/>
          <c:w val="9.8088186260746973E-2"/>
          <c:h val="0.2438143151583873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sz="12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ru-RU" sz="1400" b="1" i="0" u="none" strike="noStrike" kern="1200" spc="0" baseline="0" dirty="0" smtClean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Динамика численности участников </a:t>
            </a:r>
          </a:p>
          <a:p>
            <a:pPr algn="ctr" rtl="0">
              <a:defRPr sz="12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ru-RU" sz="1400" b="1" i="0" u="none" strike="noStrike" kern="1200" spc="0" baseline="0" dirty="0" smtClean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муниципального этапа </a:t>
            </a:r>
            <a:r>
              <a:rPr lang="ru-RU" sz="1400" b="1" i="0" u="none" strike="noStrike" kern="1200" spc="0" baseline="0" dirty="0" err="1" smtClean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ВсОШ</a:t>
            </a:r>
            <a:r>
              <a:rPr lang="ru-RU" sz="1400" b="1" i="0" u="none" strike="noStrike" kern="1200" spc="0" baseline="0" dirty="0" smtClean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, чел.</a:t>
            </a:r>
            <a:endParaRPr lang="ru-RU" sz="1400" b="1" i="0" u="none" strike="noStrike" kern="1200" spc="0" baseline="0" dirty="0">
              <a:solidFill>
                <a:schemeClr val="accent2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2018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9 класс</c:v>
                </c:pt>
                <c:pt idx="1">
                  <c:v>10 класс</c:v>
                </c:pt>
                <c:pt idx="2">
                  <c:v>11 класс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73</c:v>
                </c:pt>
                <c:pt idx="1">
                  <c:v>56</c:v>
                </c:pt>
                <c:pt idx="2">
                  <c:v>70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CA9-48FE-9574-3D12E583ED0B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2019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9 класс</c:v>
                </c:pt>
                <c:pt idx="1">
                  <c:v>10 класс</c:v>
                </c:pt>
                <c:pt idx="2">
                  <c:v>11 класс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56</c:v>
                </c:pt>
                <c:pt idx="1">
                  <c:v>68</c:v>
                </c:pt>
                <c:pt idx="2">
                  <c:v>54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ECA9-48FE-9574-3D12E583ED0B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2020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9 класс</c:v>
                </c:pt>
                <c:pt idx="1">
                  <c:v>10 класс</c:v>
                </c:pt>
                <c:pt idx="2">
                  <c:v>11 класс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60</c:v>
                </c:pt>
                <c:pt idx="1">
                  <c:v>52</c:v>
                </c:pt>
                <c:pt idx="2">
                  <c:v>61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ECA9-48FE-9574-3D12E583ED0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37605888"/>
        <c:axId val="137607424"/>
      </c:barChart>
      <c:catAx>
        <c:axId val="1376058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37607424"/>
        <c:crosses val="autoZero"/>
        <c:auto val="1"/>
        <c:lblAlgn val="ctr"/>
        <c:lblOffset val="100"/>
        <c:noMultiLvlLbl val="0"/>
      </c:catAx>
      <c:valAx>
        <c:axId val="1376074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376058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lang="ru-RU" sz="1200" b="1" i="0" u="none" strike="noStrike" kern="1200" spc="0" baseline="0" dirty="0" smtClean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400" b="1" i="0" u="none" strike="noStrike" kern="1200" spc="0" baseline="0" dirty="0" smtClean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Количество победителей и призеров </a:t>
            </a:r>
          </a:p>
          <a:p>
            <a:pPr algn="ctr" rtl="0">
              <a:defRPr lang="ru-RU" sz="1200" b="1" i="0" u="none" strike="noStrike" kern="1200" spc="0" baseline="0" dirty="0" smtClean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400" b="1" i="0" u="none" strike="noStrike" kern="1200" spc="0" baseline="0" dirty="0" smtClean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регионального этапа </a:t>
            </a:r>
            <a:r>
              <a:rPr lang="ru-RU" sz="1400" b="1" i="0" u="none" strike="noStrike" kern="1200" spc="0" baseline="0" dirty="0" err="1" smtClean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ВсОШ</a:t>
            </a:r>
            <a:r>
              <a:rPr lang="ru-RU" sz="1400" b="1" i="0" u="none" strike="noStrike" kern="1200" spc="0" baseline="0" dirty="0" smtClean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, чел.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8.3728109071690274E-2"/>
          <c:y val="0.21102762537608805"/>
          <c:w val="0.90731862442109412"/>
          <c:h val="0.70429851022673828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победителей</c:v>
                </c:pt>
              </c:strCache>
            </c:strRef>
          </c:tx>
          <c:spPr>
            <a:ln w="38100">
              <a:solidFill>
                <a:schemeClr val="accent2">
                  <a:lumMod val="50000"/>
                </a:schemeClr>
              </a:solidFill>
            </a:ln>
            <a:effectLst/>
          </c:spPr>
          <c:marker>
            <c:symbol val="diamond"/>
            <c:size val="15"/>
            <c:spPr>
              <a:solidFill>
                <a:srgbClr val="A5A5A5"/>
              </a:solidFill>
            </c:spPr>
          </c:marker>
          <c:dPt>
            <c:idx val="0"/>
            <c:marker>
              <c:spPr>
                <a:solidFill>
                  <a:srgbClr val="5B9BD5"/>
                </a:solidFill>
              </c:spPr>
            </c:marker>
            <c:bubble3D val="0"/>
          </c:dPt>
          <c:dPt>
            <c:idx val="1"/>
            <c:marker>
              <c:spPr>
                <a:solidFill>
                  <a:srgbClr val="ED7D31"/>
                </a:solidFill>
              </c:spPr>
            </c:marker>
            <c:bubble3D val="0"/>
          </c:dPt>
          <c:dPt>
            <c:idx val="2"/>
            <c:marker>
              <c:spPr>
                <a:solidFill>
                  <a:srgbClr val="C00000"/>
                </a:solidFill>
              </c:spPr>
            </c:marker>
            <c:bubble3D val="0"/>
          </c:dPt>
          <c:dLbls>
            <c:dLbl>
              <c:idx val="0"/>
              <c:layout>
                <c:manualLayout>
                  <c:x val="-7.5085324232081932E-2"/>
                  <c:y val="0.1084223691568239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7303754266211604E-2"/>
                  <c:y val="-4.170091121416307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4.5506257110352671E-3"/>
                  <c:y val="9.174200467115876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205</c:v>
                </c:pt>
                <c:pt idx="1">
                  <c:v>199</c:v>
                </c:pt>
                <c:pt idx="2">
                  <c:v>173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D287-43A5-BF48-B56EB9819E7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7654656"/>
        <c:axId val="137656192"/>
      </c:lineChart>
      <c:catAx>
        <c:axId val="13765465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one"/>
        <c:crossAx val="137656192"/>
        <c:crosses val="autoZero"/>
        <c:auto val="1"/>
        <c:lblAlgn val="ctr"/>
        <c:lblOffset val="100"/>
        <c:noMultiLvlLbl val="0"/>
      </c:catAx>
      <c:valAx>
        <c:axId val="1376561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376546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2416382252559728"/>
          <c:y val="0.2475661607941167"/>
          <c:w val="0.11440273037542661"/>
          <c:h val="0.22622218967872895"/>
        </c:manualLayout>
      </c:layout>
      <c:overlay val="0"/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spc="0" baseline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200" b="1" dirty="0" smtClean="0">
                <a:solidFill>
                  <a:schemeClr val="accent2">
                    <a:lumMod val="75000"/>
                  </a:schemeClr>
                </a:solidFill>
              </a:rPr>
              <a:t>Охват</a:t>
            </a:r>
            <a:r>
              <a:rPr lang="ru-RU" sz="1200" b="1" baseline="0" dirty="0" smtClean="0">
                <a:solidFill>
                  <a:schemeClr val="accent2">
                    <a:lumMod val="75000"/>
                  </a:schemeClr>
                </a:solidFill>
              </a:rPr>
              <a:t> детей о</a:t>
            </a:r>
            <a:r>
              <a:rPr lang="ru-RU" sz="1200" b="1" dirty="0" smtClean="0">
                <a:solidFill>
                  <a:schemeClr val="accent2">
                    <a:lumMod val="75000"/>
                  </a:schemeClr>
                </a:solidFill>
              </a:rPr>
              <a:t>т 3 до 7 лет услугами дошкольного образования, чел.</a:t>
            </a:r>
            <a:endParaRPr lang="ru-RU" sz="1200" b="1" dirty="0">
              <a:solidFill>
                <a:schemeClr val="accent2">
                  <a:lumMod val="75000"/>
                </a:schemeClr>
              </a:solidFill>
            </a:endParaRPr>
          </a:p>
        </c:rich>
      </c:tx>
      <c:layout>
        <c:manualLayout>
          <c:xMode val="edge"/>
          <c:yMode val="edge"/>
          <c:x val="0.20194044063268982"/>
          <c:y val="3.7472909594392652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591</c:v>
                </c:pt>
                <c:pt idx="1">
                  <c:v>605</c:v>
                </c:pt>
                <c:pt idx="2">
                  <c:v>594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981-4F84-88C2-73A915FF090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04761600"/>
        <c:axId val="104763392"/>
      </c:barChart>
      <c:catAx>
        <c:axId val="1047616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04763392"/>
        <c:crosses val="autoZero"/>
        <c:auto val="1"/>
        <c:lblAlgn val="ctr"/>
        <c:lblOffset val="100"/>
        <c:noMultiLvlLbl val="0"/>
      </c:catAx>
      <c:valAx>
        <c:axId val="1047633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047616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spc="0" baseline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200" b="1" dirty="0" smtClean="0">
                <a:solidFill>
                  <a:schemeClr val="accent2">
                    <a:lumMod val="75000"/>
                  </a:schemeClr>
                </a:solidFill>
              </a:rPr>
              <a:t>Общее количество обучающихся в общеобразовательных организациях, чел.</a:t>
            </a:r>
            <a:endParaRPr lang="ru-RU" sz="1200" b="1" dirty="0">
              <a:solidFill>
                <a:schemeClr val="accent2">
                  <a:lumMod val="75000"/>
                </a:schemeClr>
              </a:solidFill>
            </a:endParaRPr>
          </a:p>
        </c:rich>
      </c:tx>
      <c:layout>
        <c:manualLayout>
          <c:xMode val="edge"/>
          <c:yMode val="edge"/>
          <c:x val="0.21012357298141582"/>
          <c:y val="8.6889294828376484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17830170851285096"/>
          <c:y val="0.29335681441755856"/>
          <c:w val="0.74475923339771299"/>
          <c:h val="0.5310841778255095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2018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Общее количество 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1976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7BD-4EE0-8AD5-78C603859392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2019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Общее количество 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1914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77BD-4EE0-8AD5-78C603859392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2020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Общее количество 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1875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77BD-4EE0-8AD5-78C60385939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05889152"/>
        <c:axId val="105899136"/>
      </c:barChart>
      <c:catAx>
        <c:axId val="10588915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one"/>
        <c:crossAx val="105899136"/>
        <c:crosses val="autoZero"/>
        <c:auto val="1"/>
        <c:lblAlgn val="ctr"/>
        <c:lblOffset val="100"/>
        <c:noMultiLvlLbl val="0"/>
      </c:catAx>
      <c:valAx>
        <c:axId val="1058991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058891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2628786922775294"/>
          <c:y val="0.91631284461535289"/>
          <c:w val="0.4639669948574775"/>
          <c:h val="8.368717038484120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spc="0" baseline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200" b="1" dirty="0" smtClean="0">
                <a:solidFill>
                  <a:schemeClr val="accent2">
                    <a:lumMod val="75000"/>
                  </a:schemeClr>
                </a:solidFill>
              </a:rPr>
              <a:t>Динамика численности обучающихся по уровням</a:t>
            </a:r>
            <a:r>
              <a:rPr lang="ru-RU" sz="1200" b="1" baseline="0" dirty="0" smtClean="0">
                <a:solidFill>
                  <a:schemeClr val="accent2">
                    <a:lumMod val="75000"/>
                  </a:schemeClr>
                </a:solidFill>
              </a:rPr>
              <a:t> общего образования, чел.</a:t>
            </a:r>
            <a:endParaRPr lang="ru-RU" sz="1200" b="1" dirty="0">
              <a:solidFill>
                <a:schemeClr val="accent2">
                  <a:lumMod val="75000"/>
                </a:schemeClr>
              </a:solidFill>
            </a:endParaRP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2018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1"/>
              <c:layout>
                <c:manualLayout>
                  <c:x val="-1.147642558441664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Начальная школа</c:v>
                </c:pt>
                <c:pt idx="1">
                  <c:v>Основная школа</c:v>
                </c:pt>
                <c:pt idx="2">
                  <c:v>Средняя         
школа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890</c:v>
                </c:pt>
                <c:pt idx="1">
                  <c:v>931</c:v>
                </c:pt>
                <c:pt idx="2">
                  <c:v>155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6CD-410B-B4CD-6D153A395E17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2019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3.5066450861751487E-17"/>
                  <c:y val="-6.92590913269543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3.8254751948055467E-3"/>
                  <c:y val="-3.957662361540247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"/>
                  <c:y val="-3.46295456634771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Начальная школа</c:v>
                </c:pt>
                <c:pt idx="1">
                  <c:v>Основная школа</c:v>
                </c:pt>
                <c:pt idx="2">
                  <c:v>Средняя         
школа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829</c:v>
                </c:pt>
                <c:pt idx="1">
                  <c:v>930</c:v>
                </c:pt>
                <c:pt idx="2">
                  <c:v>155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96CD-410B-B4CD-6D153A395E17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2020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Lbl>
              <c:idx val="1"/>
              <c:layout>
                <c:manualLayout>
                  <c:x val="1.9127375974027663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Начальная школа</c:v>
                </c:pt>
                <c:pt idx="1">
                  <c:v>Основная школа</c:v>
                </c:pt>
                <c:pt idx="2">
                  <c:v>Средняя         
школа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781</c:v>
                </c:pt>
                <c:pt idx="1">
                  <c:v>970</c:v>
                </c:pt>
                <c:pt idx="2">
                  <c:v>124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96CD-410B-B4CD-6D153A395E1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26280832"/>
        <c:axId val="126282368"/>
      </c:barChart>
      <c:catAx>
        <c:axId val="1262808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26282368"/>
        <c:crosses val="autoZero"/>
        <c:auto val="1"/>
        <c:lblAlgn val="ctr"/>
        <c:lblOffset val="100"/>
        <c:noMultiLvlLbl val="0"/>
      </c:catAx>
      <c:valAx>
        <c:axId val="1262823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262808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lang="ru-RU" sz="1400" b="1" i="0" u="none" strike="noStrike" kern="1200" spc="0" baseline="0" dirty="0" smtClean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400" b="1" i="0" u="none" strike="noStrike" kern="1200" spc="0" baseline="0" dirty="0" smtClean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Динамика занятости детей в системе дополнительного образования, чел.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Культура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1282</c:v>
                </c:pt>
                <c:pt idx="1">
                  <c:v>1365</c:v>
                </c:pt>
                <c:pt idx="2">
                  <c:v>1208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C3A5-4508-83F9-F72EA64694E4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Спорт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515</c:v>
                </c:pt>
                <c:pt idx="1">
                  <c:v>526</c:v>
                </c:pt>
                <c:pt idx="2">
                  <c:v>548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C3A5-4508-83F9-F72EA64694E4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Техническое творчество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74</c:v>
                </c:pt>
                <c:pt idx="1">
                  <c:v>31</c:v>
                </c:pt>
                <c:pt idx="2">
                  <c:v>60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C3A5-4508-83F9-F72EA64694E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5797376"/>
        <c:axId val="135823744"/>
      </c:lineChart>
      <c:catAx>
        <c:axId val="1357973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35823744"/>
        <c:crosses val="autoZero"/>
        <c:auto val="1"/>
        <c:lblAlgn val="ctr"/>
        <c:lblOffset val="100"/>
        <c:noMultiLvlLbl val="0"/>
      </c:catAx>
      <c:valAx>
        <c:axId val="1358237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357973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spc="0" baseline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</a:rPr>
              <a:t>Количество педагогических работников, чел.</a:t>
            </a:r>
            <a:endParaRPr lang="ru-RU" sz="1600" b="1" dirty="0">
              <a:solidFill>
                <a:schemeClr val="accent2">
                  <a:lumMod val="75000"/>
                </a:schemeClr>
              </a:solidFill>
            </a:endParaRP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2018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1"/>
              <c:layout>
                <c:manualLayout>
                  <c:x val="-3.637565190401925E-2"/>
                  <c:y val="9.987523459866866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Дошкольное образование</c:v>
                </c:pt>
                <c:pt idx="1">
                  <c:v>Общее образование</c:v>
                </c:pt>
                <c:pt idx="2">
                  <c:v>Дополнительное образование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76</c:v>
                </c:pt>
                <c:pt idx="1">
                  <c:v>223</c:v>
                </c:pt>
                <c:pt idx="2">
                  <c:v>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8A4-4BA5-BB19-5CA41233AE71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2019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Дошкольное образование</c:v>
                </c:pt>
                <c:pt idx="1">
                  <c:v>Общее образование</c:v>
                </c:pt>
                <c:pt idx="2">
                  <c:v>Дополнительное образование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75</c:v>
                </c:pt>
                <c:pt idx="1">
                  <c:v>218</c:v>
                </c:pt>
                <c:pt idx="2">
                  <c:v>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68A4-4BA5-BB19-5CA41233AE71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2020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Lbl>
              <c:idx val="1"/>
              <c:layout>
                <c:manualLayout>
                  <c:x val="3.6375651904019313E-2"/>
                  <c:y val="4.993761729933433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Дошкольное образование</c:v>
                </c:pt>
                <c:pt idx="1">
                  <c:v>Общее образование</c:v>
                </c:pt>
                <c:pt idx="2">
                  <c:v>Дополнительное образование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76</c:v>
                </c:pt>
                <c:pt idx="1">
                  <c:v>222</c:v>
                </c:pt>
                <c:pt idx="2">
                  <c:v>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68A4-4BA5-BB19-5CA41233AE7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35858432"/>
        <c:axId val="135868416"/>
      </c:barChart>
      <c:catAx>
        <c:axId val="1358584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35868416"/>
        <c:crosses val="autoZero"/>
        <c:auto val="1"/>
        <c:lblAlgn val="ctr"/>
        <c:lblOffset val="100"/>
        <c:noMultiLvlLbl val="0"/>
      </c:catAx>
      <c:valAx>
        <c:axId val="1358684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358584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</a:rPr>
              <a:t>Возрастной состав педагогических работников, чел.</a:t>
            </a:r>
            <a:endParaRPr lang="ru-RU" sz="1600" b="1" dirty="0">
              <a:solidFill>
                <a:schemeClr val="accent2">
                  <a:lumMod val="75000"/>
                </a:schemeClr>
              </a:solidFill>
            </a:endParaRP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ДОУ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до 30 лет</c:v>
                </c:pt>
                <c:pt idx="1">
                  <c:v>30-50 лет</c:v>
                </c:pt>
                <c:pt idx="2">
                  <c:v>50-60 лет</c:v>
                </c:pt>
                <c:pt idx="3">
                  <c:v>более 60 лет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8</c:v>
                </c:pt>
                <c:pt idx="1">
                  <c:v>38</c:v>
                </c:pt>
                <c:pt idx="2">
                  <c:v>22</c:v>
                </c:pt>
                <c:pt idx="3">
                  <c:v>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367-410C-8714-B3CC60A213B5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ОО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до 30 лет</c:v>
                </c:pt>
                <c:pt idx="1">
                  <c:v>30-50 лет</c:v>
                </c:pt>
                <c:pt idx="2">
                  <c:v>50-60 лет</c:v>
                </c:pt>
                <c:pt idx="3">
                  <c:v>более 60 лет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12</c:v>
                </c:pt>
                <c:pt idx="1">
                  <c:v>102</c:v>
                </c:pt>
                <c:pt idx="2">
                  <c:v>81</c:v>
                </c:pt>
                <c:pt idx="3">
                  <c:v>27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7367-410C-8714-B3CC60A213B5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ДОД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до 30 лет</c:v>
                </c:pt>
                <c:pt idx="1">
                  <c:v>30-50 лет</c:v>
                </c:pt>
                <c:pt idx="2">
                  <c:v>50-60 лет</c:v>
                </c:pt>
                <c:pt idx="3">
                  <c:v>более 60 лет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0</c:v>
                </c:pt>
                <c:pt idx="1">
                  <c:v>5</c:v>
                </c:pt>
                <c:pt idx="2">
                  <c:v>0</c:v>
                </c:pt>
                <c:pt idx="3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7367-410C-8714-B3CC60A213B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35908352"/>
        <c:axId val="135918336"/>
      </c:barChart>
      <c:catAx>
        <c:axId val="1359083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35918336"/>
        <c:crosses val="autoZero"/>
        <c:auto val="1"/>
        <c:lblAlgn val="ctr"/>
        <c:lblOffset val="100"/>
        <c:noMultiLvlLbl val="0"/>
      </c:catAx>
      <c:valAx>
        <c:axId val="1359183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359083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>
              <a:defRPr sz="1600" b="1" i="0" u="none" strike="noStrike" kern="1200" baseline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600" b="1" dirty="0">
                <a:solidFill>
                  <a:schemeClr val="accent2">
                    <a:lumMod val="75000"/>
                  </a:schemeClr>
                </a:solidFill>
              </a:rPr>
              <a:t>Квалификационный уровень педагогических </a:t>
            </a:r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</a:rPr>
              <a:t>работников, %</a:t>
            </a:r>
            <a:endParaRPr lang="ru-RU" sz="1600" b="1" dirty="0">
              <a:solidFill>
                <a:schemeClr val="accent2">
                  <a:lumMod val="75000"/>
                </a:schemeClr>
              </a:solidFill>
            </a:endParaRPr>
          </a:p>
        </c:rich>
      </c:tx>
      <c:layout>
        <c:manualLayout>
          <c:xMode val="edge"/>
          <c:yMode val="edge"/>
          <c:x val="0.24876259419185523"/>
          <c:y val="6.3749556057967977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Категория работников</c:v>
                </c:pt>
              </c:strCache>
            </c:strRef>
          </c:tx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3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3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Высшая категория</c:v>
                </c:pt>
                <c:pt idx="1">
                  <c:v>1 категория</c:v>
                </c:pt>
                <c:pt idx="2">
                  <c:v>Без категории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72</c:v>
                </c:pt>
                <c:pt idx="1">
                  <c:v>185</c:v>
                </c:pt>
                <c:pt idx="2">
                  <c:v>47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190-497A-A038-1C628495F88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lang="ru-RU" sz="1200" b="1" i="0" u="none" strike="noStrike" kern="1200" spc="0" baseline="0" dirty="0" smtClean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200" b="1" i="0" u="none" strike="noStrike" kern="1200" spc="0" baseline="0" dirty="0" smtClean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Доля выпускников с результатом выше минимального количества баллов по предмету, % 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27337251242763078"/>
          <c:y val="0.18044816057904331"/>
          <c:w val="0.68763937771811834"/>
          <c:h val="0.705278615760014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2017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Лист1!$A$2:$A$10</c:f>
              <c:strCache>
                <c:ptCount val="9"/>
                <c:pt idx="0">
                  <c:v>Математика</c:v>
                </c:pt>
                <c:pt idx="1">
                  <c:v>Русский язык</c:v>
                </c:pt>
                <c:pt idx="2">
                  <c:v>Обществознание</c:v>
                </c:pt>
                <c:pt idx="3">
                  <c:v>Физика</c:v>
                </c:pt>
                <c:pt idx="4">
                  <c:v>Литература</c:v>
                </c:pt>
                <c:pt idx="5">
                  <c:v>Информатика</c:v>
                </c:pt>
                <c:pt idx="6">
                  <c:v>Химия</c:v>
                </c:pt>
                <c:pt idx="7">
                  <c:v>История</c:v>
                </c:pt>
                <c:pt idx="8">
                  <c:v>Биология</c:v>
                </c:pt>
              </c:strCache>
            </c:strRef>
          </c:cat>
          <c:val>
            <c:numRef>
              <c:f>Лист1!$B$2:$B$10</c:f>
              <c:numCache>
                <c:formatCode>General</c:formatCode>
                <c:ptCount val="9"/>
                <c:pt idx="0">
                  <c:v>100</c:v>
                </c:pt>
                <c:pt idx="1">
                  <c:v>100</c:v>
                </c:pt>
                <c:pt idx="2">
                  <c:v>96.8</c:v>
                </c:pt>
                <c:pt idx="3">
                  <c:v>94.1</c:v>
                </c:pt>
                <c:pt idx="4">
                  <c:v>100</c:v>
                </c:pt>
                <c:pt idx="5">
                  <c:v>100</c:v>
                </c:pt>
                <c:pt idx="6">
                  <c:v>90</c:v>
                </c:pt>
                <c:pt idx="7">
                  <c:v>100</c:v>
                </c:pt>
                <c:pt idx="8">
                  <c:v>92.6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D33-4A51-B4E3-91C8C02F3EC0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2018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Лист1!$A$2:$A$10</c:f>
              <c:strCache>
                <c:ptCount val="9"/>
                <c:pt idx="0">
                  <c:v>Математика</c:v>
                </c:pt>
                <c:pt idx="1">
                  <c:v>Русский язык</c:v>
                </c:pt>
                <c:pt idx="2">
                  <c:v>Обществознание</c:v>
                </c:pt>
                <c:pt idx="3">
                  <c:v>Физика</c:v>
                </c:pt>
                <c:pt idx="4">
                  <c:v>Литература</c:v>
                </c:pt>
                <c:pt idx="5">
                  <c:v>Информатика</c:v>
                </c:pt>
                <c:pt idx="6">
                  <c:v>Химия</c:v>
                </c:pt>
                <c:pt idx="7">
                  <c:v>История</c:v>
                </c:pt>
                <c:pt idx="8">
                  <c:v>Биология</c:v>
                </c:pt>
              </c:strCache>
            </c:strRef>
          </c:cat>
          <c:val>
            <c:numRef>
              <c:f>Лист1!$C$2:$C$10</c:f>
              <c:numCache>
                <c:formatCode>General</c:formatCode>
                <c:ptCount val="9"/>
                <c:pt idx="0">
                  <c:v>100</c:v>
                </c:pt>
                <c:pt idx="1">
                  <c:v>100</c:v>
                </c:pt>
                <c:pt idx="2">
                  <c:v>91.1</c:v>
                </c:pt>
                <c:pt idx="3">
                  <c:v>100</c:v>
                </c:pt>
                <c:pt idx="4">
                  <c:v>100</c:v>
                </c:pt>
                <c:pt idx="5">
                  <c:v>75</c:v>
                </c:pt>
                <c:pt idx="6">
                  <c:v>100</c:v>
                </c:pt>
                <c:pt idx="7">
                  <c:v>100</c:v>
                </c:pt>
                <c:pt idx="8">
                  <c:v>100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2019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Лист1!$A$2:$A$10</c:f>
              <c:strCache>
                <c:ptCount val="9"/>
                <c:pt idx="0">
                  <c:v>Математика</c:v>
                </c:pt>
                <c:pt idx="1">
                  <c:v>Русский язык</c:v>
                </c:pt>
                <c:pt idx="2">
                  <c:v>Обществознание</c:v>
                </c:pt>
                <c:pt idx="3">
                  <c:v>Физика</c:v>
                </c:pt>
                <c:pt idx="4">
                  <c:v>Литература</c:v>
                </c:pt>
                <c:pt idx="5">
                  <c:v>Информатика</c:v>
                </c:pt>
                <c:pt idx="6">
                  <c:v>Химия</c:v>
                </c:pt>
                <c:pt idx="7">
                  <c:v>История</c:v>
                </c:pt>
                <c:pt idx="8">
                  <c:v>Биология</c:v>
                </c:pt>
              </c:strCache>
            </c:strRef>
          </c:cat>
          <c:val>
            <c:numRef>
              <c:f>Лист1!$D$2:$D$10</c:f>
              <c:numCache>
                <c:formatCode>General</c:formatCode>
                <c:ptCount val="9"/>
                <c:pt idx="0">
                  <c:v>100</c:v>
                </c:pt>
                <c:pt idx="1">
                  <c:v>100</c:v>
                </c:pt>
                <c:pt idx="2">
                  <c:v>91.7</c:v>
                </c:pt>
                <c:pt idx="3">
                  <c:v>100</c:v>
                </c:pt>
                <c:pt idx="4">
                  <c:v>100</c:v>
                </c:pt>
                <c:pt idx="5">
                  <c:v>80</c:v>
                </c:pt>
                <c:pt idx="6">
                  <c:v>100</c:v>
                </c:pt>
                <c:pt idx="7">
                  <c:v>100</c:v>
                </c:pt>
                <c:pt idx="8">
                  <c:v>93.8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36057216"/>
        <c:axId val="136058752"/>
      </c:barChart>
      <c:catAx>
        <c:axId val="13605721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36058752"/>
        <c:crosses val="autoZero"/>
        <c:auto val="1"/>
        <c:lblAlgn val="ctr"/>
        <c:lblOffset val="100"/>
        <c:noMultiLvlLbl val="0"/>
      </c:catAx>
      <c:valAx>
        <c:axId val="13605875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360572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951329633255295"/>
          <c:y val="0.25050425398764176"/>
          <c:w val="9.8088186260746973E-2"/>
          <c:h val="0.2580116967579271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344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7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BA77E-F41A-41E8-8F21-A19EB6835457}" type="datetimeFigureOut">
              <a:rPr lang="ru-RU" smtClean="0"/>
              <a:pPr/>
              <a:t>21.01.2021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CF6E3-438C-4030-9B5C-26F341DDF56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43325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BA77E-F41A-41E8-8F21-A19EB6835457}" type="datetimeFigureOut">
              <a:rPr lang="ru-RU" smtClean="0"/>
              <a:pPr/>
              <a:t>21.01.2021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CF6E3-438C-4030-9B5C-26F341DDF56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84740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BA77E-F41A-41E8-8F21-A19EB6835457}" type="datetimeFigureOut">
              <a:rPr lang="ru-RU" smtClean="0"/>
              <a:pPr/>
              <a:t>21.01.2021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CF6E3-438C-4030-9B5C-26F341DDF56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23779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BA77E-F41A-41E8-8F21-A19EB6835457}" type="datetimeFigureOut">
              <a:rPr lang="ru-RU" smtClean="0"/>
              <a:pPr/>
              <a:t>21.01.2021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CF6E3-438C-4030-9B5C-26F341DDF56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33521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BA77E-F41A-41E8-8F21-A19EB6835457}" type="datetimeFigureOut">
              <a:rPr lang="ru-RU" smtClean="0"/>
              <a:pPr/>
              <a:t>21.01.2021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CF6E3-438C-4030-9B5C-26F341DDF56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13143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BA77E-F41A-41E8-8F21-A19EB6835457}" type="datetimeFigureOut">
              <a:rPr lang="ru-RU" smtClean="0"/>
              <a:pPr/>
              <a:t>21.01.2021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CF6E3-438C-4030-9B5C-26F341DDF56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70232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BA77E-F41A-41E8-8F21-A19EB6835457}" type="datetimeFigureOut">
              <a:rPr lang="ru-RU" smtClean="0"/>
              <a:pPr/>
              <a:t>21.01.2021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CF6E3-438C-4030-9B5C-26F341DDF56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05238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BA77E-F41A-41E8-8F21-A19EB6835457}" type="datetimeFigureOut">
              <a:rPr lang="ru-RU" smtClean="0"/>
              <a:pPr/>
              <a:t>21.01.2021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CF6E3-438C-4030-9B5C-26F341DDF56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79599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BA77E-F41A-41E8-8F21-A19EB6835457}" type="datetimeFigureOut">
              <a:rPr lang="ru-RU" smtClean="0"/>
              <a:pPr/>
              <a:t>21.01.2021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CF6E3-438C-4030-9B5C-26F341DDF56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70852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BA77E-F41A-41E8-8F21-A19EB6835457}" type="datetimeFigureOut">
              <a:rPr lang="ru-RU" smtClean="0"/>
              <a:pPr/>
              <a:t>21.01.2021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CF6E3-438C-4030-9B5C-26F341DDF56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21802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BA77E-F41A-41E8-8F21-A19EB6835457}" type="datetimeFigureOut">
              <a:rPr lang="ru-RU" smtClean="0"/>
              <a:pPr/>
              <a:t>21.01.2021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CF6E3-438C-4030-9B5C-26F341DDF56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64835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ABA77E-F41A-41E8-8F21-A19EB6835457}" type="datetimeFigureOut">
              <a:rPr lang="ru-RU" smtClean="0"/>
              <a:pPr/>
              <a:t>21.01.2021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5CF6E3-438C-4030-9B5C-26F341DDF56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89873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otdelobr.ucoz.com/" TargetMode="External"/><Relationship Id="rId7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hyperlink" Target="mailto:belinsk_oo@edu-penza.ru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5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chart" Target="../charts/char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7" Type="http://schemas.openxmlformats.org/officeDocument/2006/relationships/chart" Target="../charts/chart14.xml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13.xml"/><Relationship Id="rId5" Type="http://schemas.openxmlformats.org/officeDocument/2006/relationships/chart" Target="../charts/chart12.xml"/><Relationship Id="rId4" Type="http://schemas.openxmlformats.org/officeDocument/2006/relationships/chart" Target="../charts/char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7" Type="http://schemas.openxmlformats.org/officeDocument/2006/relationships/image" Target="../media/image15.png"/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47875" y="114299"/>
            <a:ext cx="9915525" cy="1186963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1071A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ОТДЕЛ  ОБРАЗОВАНИЯ АДМИНИСТРАЦИИ </a:t>
            </a:r>
            <a:br>
              <a:rPr lang="ru-RU" sz="3200" b="1" dirty="0" smtClean="0">
                <a:solidFill>
                  <a:srgbClr val="1071A4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200" b="1" dirty="0" smtClean="0">
                <a:solidFill>
                  <a:srgbClr val="1071A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БЕЛИНСКОГО РАЙОНА ПЕНЗЕНСКОЙ ОБЛАСТИ</a:t>
            </a:r>
            <a:endParaRPr lang="ru-RU" sz="3200" b="1" dirty="0">
              <a:solidFill>
                <a:srgbClr val="1071A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710245" y="2767358"/>
            <a:ext cx="3247293" cy="921612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120000"/>
              </a:lnSpc>
            </a:pPr>
            <a:r>
              <a:rPr lang="ru-RU" sz="19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9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ачальник отдела образования администрации Белинского района Пензенской области</a:t>
            </a:r>
          </a:p>
          <a:p>
            <a:pPr algn="l"/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580767" y="3792842"/>
            <a:ext cx="3492081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Сайт: </a:t>
            </a:r>
            <a:r>
              <a:rPr lang="en-US" sz="1400" b="1" dirty="0" smtClean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http</a:t>
            </a: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://</a:t>
            </a:r>
            <a:r>
              <a:rPr lang="en-US" sz="1400" b="1" dirty="0" smtClean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otdelobr.ucoz.com</a:t>
            </a:r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endParaRPr lang="ru-RU" sz="500" b="1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4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ru-RU" sz="14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sz="14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mail</a:t>
            </a:r>
            <a:r>
              <a:rPr lang="ru-RU" sz="14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1400" b="1" dirty="0" smtClean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belinsk_oo@edu-penza.ru</a:t>
            </a:r>
            <a:r>
              <a:rPr lang="ru-RU" sz="14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endParaRPr lang="ru-RU" sz="700" b="1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400" b="1" i="1" dirty="0">
                <a:latin typeface="Arial" panose="020B0604020202020204" pitchFamily="34" charset="0"/>
                <a:cs typeface="Arial" panose="020B0604020202020204" pitchFamily="34" charset="0"/>
              </a:rPr>
              <a:t>Телефон: </a:t>
            </a:r>
            <a:r>
              <a:rPr lang="ru-RU" sz="1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8(84153)2-13-60</a:t>
            </a:r>
          </a:p>
          <a:p>
            <a:pPr algn="ctr"/>
            <a:endParaRPr lang="ru-RU" sz="800" b="1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4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Юридический </a:t>
            </a:r>
            <a:r>
              <a:rPr lang="ru-RU" sz="1400" b="1" i="1" dirty="0">
                <a:latin typeface="Arial" panose="020B0604020202020204" pitchFamily="34" charset="0"/>
                <a:cs typeface="Arial" panose="020B0604020202020204" pitchFamily="34" charset="0"/>
              </a:rPr>
              <a:t>адрес</a:t>
            </a:r>
            <a:r>
              <a:rPr lang="ru-RU" sz="14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algn="ctr"/>
            <a:r>
              <a:rPr lang="ru-RU" sz="14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442250, Пензенская область, </a:t>
            </a:r>
            <a:endParaRPr lang="ru-RU" sz="1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г. </a:t>
            </a:r>
            <a:r>
              <a:rPr lang="ru-RU" sz="1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Белинский, </a:t>
            </a:r>
          </a:p>
          <a:p>
            <a:pPr algn="ctr"/>
            <a:r>
              <a:rPr lang="ru-RU" sz="1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Комсомольская площадь, </a:t>
            </a:r>
            <a:r>
              <a:rPr lang="ru-RU" sz="1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д. </a:t>
            </a:r>
            <a:r>
              <a:rPr lang="ru-RU" sz="1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 </a:t>
            </a:r>
            <a:endParaRPr lang="ru-RU" sz="1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710244" y="1756910"/>
            <a:ext cx="311833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Купчева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Нина Михайловна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065" y="1832489"/>
            <a:ext cx="5314910" cy="3133523"/>
          </a:xfrm>
          <a:prstGeom prst="rect">
            <a:avLst/>
          </a:prstGeom>
        </p:spPr>
      </p:pic>
      <p:pic>
        <p:nvPicPr>
          <p:cNvPr id="1026" name="Picture 2" descr="C:\Users\444\Desktop\Форум\_DSC0878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39" r="8423" b="21025"/>
          <a:stretch/>
        </p:blipFill>
        <p:spPr bwMode="auto">
          <a:xfrm>
            <a:off x="6124608" y="1832489"/>
            <a:ext cx="2320645" cy="293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168" y="204238"/>
            <a:ext cx="1296144" cy="31053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80774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838200" y="155576"/>
            <a:ext cx="10515600" cy="825499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solidFill>
                  <a:srgbClr val="0F70A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Развитие инфраструктуры </a:t>
            </a:r>
            <a:br>
              <a:rPr lang="ru-RU" sz="4000" b="1" dirty="0" smtClean="0">
                <a:solidFill>
                  <a:srgbClr val="0F70A3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000" b="1" dirty="0" smtClean="0">
                <a:solidFill>
                  <a:srgbClr val="0F70A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системы образования </a:t>
            </a:r>
            <a:endParaRPr lang="ru-RU" sz="4000" b="1" dirty="0">
              <a:solidFill>
                <a:srgbClr val="0F70A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5373" y="1114406"/>
            <a:ext cx="9012193" cy="49090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rgbClr val="1071A4"/>
                </a:solidFill>
              </a:rPr>
              <a:t>Дошкольные образовательные учреждения – </a:t>
            </a:r>
            <a:r>
              <a:rPr lang="ru-RU" sz="2400" b="1" dirty="0">
                <a:solidFill>
                  <a:srgbClr val="1071A4"/>
                </a:solidFill>
              </a:rPr>
              <a:t>4</a:t>
            </a:r>
            <a:r>
              <a:rPr lang="ru-RU" sz="2400" b="1" dirty="0" smtClean="0">
                <a:solidFill>
                  <a:srgbClr val="1071A4"/>
                </a:solidFill>
              </a:rPr>
              <a:t>,</a:t>
            </a:r>
          </a:p>
          <a:p>
            <a:r>
              <a:rPr lang="ru-RU" sz="2000" dirty="0" smtClean="0">
                <a:solidFill>
                  <a:srgbClr val="1071A4"/>
                </a:solidFill>
              </a:rPr>
              <a:t>	в том числе введенные в эксплуатацию за последние пять лет – </a:t>
            </a:r>
            <a:r>
              <a:rPr lang="ru-RU" sz="2400" b="1" dirty="0">
                <a:solidFill>
                  <a:srgbClr val="1071A4"/>
                </a:solidFill>
              </a:rPr>
              <a:t>0</a:t>
            </a:r>
            <a:r>
              <a:rPr lang="ru-RU" sz="2000" dirty="0" smtClean="0">
                <a:solidFill>
                  <a:srgbClr val="1071A4"/>
                </a:solidFill>
              </a:rPr>
              <a:t>	</a:t>
            </a:r>
            <a:endParaRPr lang="ru-RU" sz="2400" b="1" dirty="0">
              <a:solidFill>
                <a:srgbClr val="1071A4"/>
              </a:solidFill>
            </a:endParaRPr>
          </a:p>
          <a:p>
            <a:endParaRPr lang="ru-RU" sz="900" dirty="0" smtClean="0">
              <a:solidFill>
                <a:srgbClr val="1071A4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rgbClr val="1071A4"/>
                </a:solidFill>
              </a:rPr>
              <a:t>Общеобразовательные организации – </a:t>
            </a:r>
            <a:r>
              <a:rPr lang="ru-RU" sz="2400" b="1" dirty="0" smtClean="0">
                <a:solidFill>
                  <a:srgbClr val="1071A4"/>
                </a:solidFill>
              </a:rPr>
              <a:t>10,</a:t>
            </a:r>
          </a:p>
          <a:p>
            <a:r>
              <a:rPr lang="ru-RU" sz="2000" dirty="0">
                <a:solidFill>
                  <a:srgbClr val="1071A4"/>
                </a:solidFill>
              </a:rPr>
              <a:t>	</a:t>
            </a:r>
            <a:r>
              <a:rPr lang="ru-RU" sz="2000" dirty="0" smtClean="0">
                <a:solidFill>
                  <a:srgbClr val="1071A4"/>
                </a:solidFill>
              </a:rPr>
              <a:t>в том числе введенные </a:t>
            </a:r>
            <a:r>
              <a:rPr lang="ru-RU" sz="2000" dirty="0">
                <a:solidFill>
                  <a:srgbClr val="1071A4"/>
                </a:solidFill>
              </a:rPr>
              <a:t>в эксплуатацию за </a:t>
            </a:r>
            <a:r>
              <a:rPr lang="ru-RU" sz="2000" dirty="0" smtClean="0">
                <a:solidFill>
                  <a:srgbClr val="1071A4"/>
                </a:solidFill>
              </a:rPr>
              <a:t>последние пять лет – </a:t>
            </a:r>
            <a:r>
              <a:rPr lang="ru-RU" sz="2400" b="1" dirty="0">
                <a:solidFill>
                  <a:srgbClr val="1071A4"/>
                </a:solidFill>
              </a:rPr>
              <a:t>0</a:t>
            </a:r>
            <a:endParaRPr lang="ru-RU" sz="2800" b="1" dirty="0" smtClean="0">
              <a:solidFill>
                <a:srgbClr val="1071A4"/>
              </a:solidFill>
            </a:endParaRPr>
          </a:p>
          <a:p>
            <a:endParaRPr lang="ru-RU" sz="800" b="1" dirty="0" smtClean="0">
              <a:solidFill>
                <a:srgbClr val="1071A4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rgbClr val="1071A4"/>
                </a:solidFill>
              </a:rPr>
              <a:t>Учреждения дополнительного образования – </a:t>
            </a:r>
            <a:r>
              <a:rPr lang="ru-RU" sz="2400" b="1" dirty="0">
                <a:solidFill>
                  <a:srgbClr val="1071A4"/>
                </a:solidFill>
              </a:rPr>
              <a:t>1</a:t>
            </a:r>
            <a:r>
              <a:rPr lang="ru-RU" sz="2400" b="1" dirty="0" smtClean="0">
                <a:solidFill>
                  <a:srgbClr val="1071A4"/>
                </a:solidFill>
              </a:rPr>
              <a:t>,</a:t>
            </a:r>
          </a:p>
          <a:p>
            <a:r>
              <a:rPr lang="ru-RU" sz="2000" b="1" dirty="0">
                <a:solidFill>
                  <a:srgbClr val="1071A4"/>
                </a:solidFill>
              </a:rPr>
              <a:t>	</a:t>
            </a:r>
            <a:r>
              <a:rPr lang="ru-RU" sz="2000" dirty="0" smtClean="0">
                <a:solidFill>
                  <a:srgbClr val="1071A4"/>
                </a:solidFill>
              </a:rPr>
              <a:t>в том числе введенные </a:t>
            </a:r>
            <a:r>
              <a:rPr lang="ru-RU" sz="2000" dirty="0">
                <a:solidFill>
                  <a:srgbClr val="1071A4"/>
                </a:solidFill>
              </a:rPr>
              <a:t>в эксплуатацию за </a:t>
            </a:r>
            <a:r>
              <a:rPr lang="ru-RU" sz="2000" dirty="0" smtClean="0">
                <a:solidFill>
                  <a:srgbClr val="1071A4"/>
                </a:solidFill>
              </a:rPr>
              <a:t>последние пять лет – </a:t>
            </a:r>
            <a:r>
              <a:rPr lang="ru-RU" sz="2400" b="1" dirty="0">
                <a:solidFill>
                  <a:srgbClr val="1071A4"/>
                </a:solidFill>
              </a:rPr>
              <a:t>0</a:t>
            </a:r>
            <a:endParaRPr lang="ru-RU" sz="2400" b="1" dirty="0" smtClean="0">
              <a:solidFill>
                <a:srgbClr val="1071A4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rgbClr val="1071A4"/>
                </a:solidFill>
              </a:rPr>
              <a:t>Объекты культуры и спорта – </a:t>
            </a:r>
            <a:r>
              <a:rPr lang="ru-RU" sz="2400" b="1" dirty="0">
                <a:solidFill>
                  <a:srgbClr val="1071A4"/>
                </a:solidFill>
              </a:rPr>
              <a:t>1</a:t>
            </a:r>
            <a:r>
              <a:rPr lang="ru-RU" sz="2400" b="1" dirty="0" smtClean="0">
                <a:solidFill>
                  <a:srgbClr val="1071A4"/>
                </a:solidFill>
              </a:rPr>
              <a:t>,</a:t>
            </a:r>
          </a:p>
          <a:p>
            <a:r>
              <a:rPr lang="ru-RU" sz="2000" b="1" dirty="0">
                <a:solidFill>
                  <a:srgbClr val="1071A4"/>
                </a:solidFill>
              </a:rPr>
              <a:t>	</a:t>
            </a:r>
            <a:r>
              <a:rPr lang="ru-RU" sz="2000" dirty="0">
                <a:solidFill>
                  <a:srgbClr val="1071A4"/>
                </a:solidFill>
              </a:rPr>
              <a:t>в том числе </a:t>
            </a:r>
            <a:r>
              <a:rPr lang="ru-RU" sz="2000" dirty="0" smtClean="0">
                <a:solidFill>
                  <a:srgbClr val="1071A4"/>
                </a:solidFill>
              </a:rPr>
              <a:t>введенные </a:t>
            </a:r>
            <a:r>
              <a:rPr lang="ru-RU" sz="2000" dirty="0">
                <a:solidFill>
                  <a:srgbClr val="1071A4"/>
                </a:solidFill>
              </a:rPr>
              <a:t>в эксплуатацию </a:t>
            </a:r>
            <a:r>
              <a:rPr lang="ru-RU" sz="2000" dirty="0" smtClean="0">
                <a:solidFill>
                  <a:srgbClr val="1071A4"/>
                </a:solidFill>
              </a:rPr>
              <a:t>за </a:t>
            </a:r>
            <a:r>
              <a:rPr lang="ru-RU" sz="2000" dirty="0">
                <a:solidFill>
                  <a:srgbClr val="1071A4"/>
                </a:solidFill>
              </a:rPr>
              <a:t>последние пять лет – </a:t>
            </a:r>
            <a:r>
              <a:rPr lang="ru-RU" sz="2400" b="1" dirty="0">
                <a:solidFill>
                  <a:srgbClr val="1071A4"/>
                </a:solidFill>
              </a:rPr>
              <a:t>0</a:t>
            </a:r>
            <a:endParaRPr lang="ru-RU" sz="2400" b="1" dirty="0" smtClean="0">
              <a:solidFill>
                <a:srgbClr val="1071A4"/>
              </a:solidFill>
            </a:endParaRPr>
          </a:p>
          <a:p>
            <a:endParaRPr lang="ru-RU" sz="800" dirty="0" smtClean="0">
              <a:solidFill>
                <a:srgbClr val="1071A4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rgbClr val="1071A4"/>
                </a:solidFill>
              </a:rPr>
              <a:t>Образовательные организации, </a:t>
            </a:r>
            <a:r>
              <a:rPr lang="ru-RU" sz="2000" dirty="0">
                <a:solidFill>
                  <a:srgbClr val="1071A4"/>
                </a:solidFill>
              </a:rPr>
              <a:t>в которых создана </a:t>
            </a:r>
            <a:r>
              <a:rPr lang="ru-RU" sz="2000" dirty="0" err="1" smtClean="0">
                <a:solidFill>
                  <a:srgbClr val="1071A4"/>
                </a:solidFill>
              </a:rPr>
              <a:t>безбарьерная</a:t>
            </a:r>
            <a:r>
              <a:rPr lang="ru-RU" sz="2000" dirty="0" smtClean="0">
                <a:solidFill>
                  <a:srgbClr val="1071A4"/>
                </a:solidFill>
              </a:rPr>
              <a:t> </a:t>
            </a:r>
            <a:r>
              <a:rPr lang="ru-RU" sz="2000" dirty="0">
                <a:solidFill>
                  <a:srgbClr val="1071A4"/>
                </a:solidFill>
              </a:rPr>
              <a:t>среда – </a:t>
            </a:r>
            <a:r>
              <a:rPr lang="ru-RU" sz="2400" b="1" dirty="0" smtClean="0">
                <a:solidFill>
                  <a:srgbClr val="1071A4"/>
                </a:solidFill>
              </a:rPr>
              <a:t>16</a:t>
            </a:r>
          </a:p>
          <a:p>
            <a:endParaRPr lang="ru-RU" sz="800" b="1" dirty="0">
              <a:solidFill>
                <a:srgbClr val="1071A4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rgbClr val="1071A4"/>
                </a:solidFill>
              </a:rPr>
              <a:t>Образовательные организации, получившие </a:t>
            </a:r>
            <a:r>
              <a:rPr lang="ru-RU" sz="2000" dirty="0">
                <a:solidFill>
                  <a:srgbClr val="1071A4"/>
                </a:solidFill>
              </a:rPr>
              <a:t>оборудование в  </a:t>
            </a:r>
            <a:r>
              <a:rPr lang="ru-RU" sz="2000" dirty="0" smtClean="0">
                <a:solidFill>
                  <a:srgbClr val="1071A4"/>
                </a:solidFill>
              </a:rPr>
              <a:t>рамках национального проекта «Образование» – </a:t>
            </a:r>
            <a:r>
              <a:rPr lang="ru-RU" sz="2400" b="1" dirty="0">
                <a:solidFill>
                  <a:srgbClr val="1071A4"/>
                </a:solidFill>
              </a:rPr>
              <a:t>0</a:t>
            </a:r>
            <a:endParaRPr lang="ru-RU" sz="2000" b="1" dirty="0">
              <a:solidFill>
                <a:srgbClr val="1071A4"/>
              </a:solidFill>
            </a:endParaRPr>
          </a:p>
          <a:p>
            <a:endParaRPr lang="ru-RU" sz="2000" b="1" dirty="0">
              <a:solidFill>
                <a:srgbClr val="1071A4"/>
              </a:solidFill>
            </a:endParaRPr>
          </a:p>
        </p:txBody>
      </p:sp>
      <p:pic>
        <p:nvPicPr>
          <p:cNvPr id="10" name="Picture 7" descr="C:\Users\Сергей\Desktop\DSC_001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7566" y="639601"/>
            <a:ext cx="2510189" cy="188816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/>
        </p:spPr>
      </p:pic>
      <p:pic>
        <p:nvPicPr>
          <p:cNvPr id="1027" name="Picture 3" descr="D:\от ДК\01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1165" y="2773768"/>
            <a:ext cx="2675722" cy="1660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4" descr="D:\от ДК\005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56"/>
          <a:stretch/>
        </p:blipFill>
        <p:spPr bwMode="auto">
          <a:xfrm>
            <a:off x="9181714" y="4639561"/>
            <a:ext cx="2732934" cy="1643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8565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838200" y="-91564"/>
            <a:ext cx="10515600" cy="825499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Контингент</a:t>
            </a:r>
            <a:r>
              <a:rPr lang="ru-RU" sz="4000" b="1" dirty="0" smtClean="0">
                <a:solidFill>
                  <a:srgbClr val="0F70A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обучающихся</a:t>
            </a:r>
            <a:endParaRPr lang="ru-RU" sz="4000" b="1" dirty="0">
              <a:solidFill>
                <a:srgbClr val="0F70A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38200" y="1106122"/>
            <a:ext cx="392916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0070C0"/>
                </a:solidFill>
              </a:rPr>
              <a:t>Общее количество детей </a:t>
            </a:r>
          </a:p>
          <a:p>
            <a:pPr algn="ctr"/>
            <a:r>
              <a:rPr lang="ru-RU" sz="2200" b="1" dirty="0" smtClean="0">
                <a:solidFill>
                  <a:srgbClr val="0070C0"/>
                </a:solidFill>
              </a:rPr>
              <a:t>дошкольного возраста </a:t>
            </a:r>
            <a:r>
              <a:rPr lang="ru-RU" sz="2200" b="1" dirty="0">
                <a:solidFill>
                  <a:srgbClr val="0070C0"/>
                </a:solidFill>
              </a:rPr>
              <a:t>– </a:t>
            </a:r>
            <a:r>
              <a:rPr lang="ru-RU" sz="2200" b="1" dirty="0" smtClean="0">
                <a:solidFill>
                  <a:srgbClr val="ED7D31"/>
                </a:solidFill>
              </a:rPr>
              <a:t>998</a:t>
            </a:r>
            <a:endParaRPr lang="ru-RU" sz="1000" b="1" dirty="0">
              <a:solidFill>
                <a:srgbClr val="ED7D31"/>
              </a:solidFill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1972866378"/>
              </p:ext>
            </p:extLst>
          </p:nvPr>
        </p:nvGraphicFramePr>
        <p:xfrm>
          <a:off x="5350933" y="564785"/>
          <a:ext cx="3220970" cy="19263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1696115276"/>
              </p:ext>
            </p:extLst>
          </p:nvPr>
        </p:nvGraphicFramePr>
        <p:xfrm>
          <a:off x="8596868" y="535528"/>
          <a:ext cx="3239334" cy="20334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903766" y="2589365"/>
            <a:ext cx="373997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0070C0"/>
                </a:solidFill>
              </a:rPr>
              <a:t>Количество обучающихся </a:t>
            </a:r>
          </a:p>
          <a:p>
            <a:pPr algn="ctr"/>
            <a:r>
              <a:rPr lang="ru-RU" sz="2200" b="1" dirty="0" smtClean="0">
                <a:solidFill>
                  <a:srgbClr val="0070C0"/>
                </a:solidFill>
              </a:rPr>
              <a:t>в общеобразовательных </a:t>
            </a:r>
            <a:r>
              <a:rPr lang="ru-RU" sz="2200" b="1" dirty="0">
                <a:solidFill>
                  <a:srgbClr val="0070C0"/>
                </a:solidFill>
              </a:rPr>
              <a:t>организациях </a:t>
            </a:r>
            <a:r>
              <a:rPr lang="ru-RU" sz="2200" b="1" dirty="0" smtClean="0">
                <a:solidFill>
                  <a:srgbClr val="0070C0"/>
                </a:solidFill>
              </a:rPr>
              <a:t>– </a:t>
            </a:r>
            <a:r>
              <a:rPr lang="ru-RU" sz="2200" b="1" dirty="0" smtClean="0">
                <a:solidFill>
                  <a:srgbClr val="ED7D31"/>
                </a:solidFill>
              </a:rPr>
              <a:t>1875</a:t>
            </a:r>
            <a:endParaRPr lang="ru-RU" sz="1000" b="1" dirty="0">
              <a:solidFill>
                <a:srgbClr val="ED7D31"/>
              </a:solidFill>
            </a:endParaRPr>
          </a:p>
        </p:txBody>
      </p:sp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1796165734"/>
              </p:ext>
            </p:extLst>
          </p:nvPr>
        </p:nvGraphicFramePr>
        <p:xfrm>
          <a:off x="4953001" y="2568997"/>
          <a:ext cx="3794014" cy="21924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1787072177"/>
              </p:ext>
            </p:extLst>
          </p:nvPr>
        </p:nvGraphicFramePr>
        <p:xfrm>
          <a:off x="8614237" y="2481508"/>
          <a:ext cx="3319849" cy="25671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val="1599571021"/>
              </p:ext>
            </p:extLst>
          </p:nvPr>
        </p:nvGraphicFramePr>
        <p:xfrm>
          <a:off x="453760" y="4075474"/>
          <a:ext cx="4919209" cy="22799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5560538" y="5045575"/>
            <a:ext cx="607266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chemeClr val="accent2">
                    <a:lumMod val="75000"/>
                  </a:schemeClr>
                </a:solidFill>
              </a:rPr>
              <a:t>Количество обучающихся </a:t>
            </a:r>
          </a:p>
          <a:p>
            <a:pPr algn="ctr"/>
            <a:r>
              <a:rPr lang="ru-RU" sz="2200" b="1" dirty="0" smtClean="0">
                <a:solidFill>
                  <a:schemeClr val="accent2">
                    <a:lumMod val="75000"/>
                  </a:schemeClr>
                </a:solidFill>
              </a:rPr>
              <a:t>в организациях </a:t>
            </a:r>
          </a:p>
          <a:p>
            <a:pPr algn="ctr"/>
            <a:r>
              <a:rPr lang="ru-RU" sz="2200" b="1" dirty="0" smtClean="0">
                <a:solidFill>
                  <a:schemeClr val="accent2">
                    <a:lumMod val="75000"/>
                  </a:schemeClr>
                </a:solidFill>
              </a:rPr>
              <a:t>дополнительного образования – </a:t>
            </a:r>
            <a:r>
              <a:rPr lang="ru-RU" sz="2200" b="1" dirty="0" smtClean="0">
                <a:solidFill>
                  <a:srgbClr val="0F70A3"/>
                </a:solidFill>
              </a:rPr>
              <a:t>1348</a:t>
            </a:r>
            <a:endParaRPr lang="ru-RU" sz="1000" b="1" dirty="0">
              <a:solidFill>
                <a:srgbClr val="0F70A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4060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7781"/>
            <a:ext cx="10515600" cy="692150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>
                <a:solidFill>
                  <a:srgbClr val="0F70A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Кадровый состав педагогов</a:t>
            </a: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2316449403"/>
              </p:ext>
            </p:extLst>
          </p:nvPr>
        </p:nvGraphicFramePr>
        <p:xfrm>
          <a:off x="274320" y="760944"/>
          <a:ext cx="3840481" cy="25431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1409727117"/>
              </p:ext>
            </p:extLst>
          </p:nvPr>
        </p:nvGraphicFramePr>
        <p:xfrm>
          <a:off x="7518400" y="760246"/>
          <a:ext cx="4673600" cy="26860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val="2101942224"/>
              </p:ext>
            </p:extLst>
          </p:nvPr>
        </p:nvGraphicFramePr>
        <p:xfrm>
          <a:off x="3414184" y="603251"/>
          <a:ext cx="4724400" cy="2886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438181" y="3488843"/>
            <a:ext cx="843618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0F70A3"/>
                </a:solidFill>
              </a:rPr>
              <a:t>Педагоги </a:t>
            </a:r>
            <a:r>
              <a:rPr lang="ru-RU" b="1" dirty="0" smtClean="0">
                <a:solidFill>
                  <a:srgbClr val="0F70A3"/>
                </a:solidFill>
              </a:rPr>
              <a:t>– победители и призеры конкурсов профессионального мастерства </a:t>
            </a:r>
          </a:p>
          <a:p>
            <a:pPr algn="ctr"/>
            <a:r>
              <a:rPr lang="ru-RU" b="1" dirty="0" smtClean="0">
                <a:solidFill>
                  <a:srgbClr val="0F70A3"/>
                </a:solidFill>
              </a:rPr>
              <a:t>на региональном и федеральном уровне:</a:t>
            </a:r>
            <a:endParaRPr lang="ru-RU" sz="900" b="1" dirty="0">
              <a:solidFill>
                <a:srgbClr val="0F70A3"/>
              </a:solidFill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0F70A3"/>
                </a:solidFill>
              </a:rPr>
              <a:t>«Лучший </a:t>
            </a:r>
            <a:r>
              <a:rPr lang="ru-RU" sz="1600" dirty="0">
                <a:solidFill>
                  <a:srgbClr val="0F70A3"/>
                </a:solidFill>
              </a:rPr>
              <a:t>Руководитель РФ» - </a:t>
            </a:r>
            <a:r>
              <a:rPr lang="ru-RU" sz="1600" u="sng" dirty="0" err="1" smtClean="0">
                <a:solidFill>
                  <a:srgbClr val="0F70A3"/>
                </a:solidFill>
              </a:rPr>
              <a:t>Щеголькова</a:t>
            </a:r>
            <a:r>
              <a:rPr lang="ru-RU" sz="1600" u="sng" dirty="0" smtClean="0">
                <a:solidFill>
                  <a:srgbClr val="0F70A3"/>
                </a:solidFill>
              </a:rPr>
              <a:t> </a:t>
            </a:r>
            <a:r>
              <a:rPr lang="ru-RU" sz="1600" u="sng" dirty="0">
                <a:solidFill>
                  <a:srgbClr val="0F70A3"/>
                </a:solidFill>
              </a:rPr>
              <a:t>Татьяна Михайловна</a:t>
            </a:r>
            <a:r>
              <a:rPr lang="ru-RU" sz="1600" dirty="0">
                <a:solidFill>
                  <a:srgbClr val="0F70A3"/>
                </a:solidFill>
              </a:rPr>
              <a:t>, заведующая детским садом </a:t>
            </a:r>
            <a:r>
              <a:rPr lang="ru-RU" sz="1600" dirty="0" smtClean="0">
                <a:solidFill>
                  <a:srgbClr val="0F70A3"/>
                </a:solidFill>
              </a:rPr>
              <a:t>№ </a:t>
            </a:r>
            <a:r>
              <a:rPr lang="ru-RU" sz="1600" dirty="0">
                <a:solidFill>
                  <a:srgbClr val="0F70A3"/>
                </a:solidFill>
              </a:rPr>
              <a:t>4 г. </a:t>
            </a:r>
            <a:r>
              <a:rPr lang="ru-RU" sz="1600" dirty="0" smtClean="0">
                <a:solidFill>
                  <a:srgbClr val="0F70A3"/>
                </a:solidFill>
              </a:rPr>
              <a:t>Белинского</a:t>
            </a:r>
            <a:r>
              <a:rPr lang="ru-RU" sz="1600" dirty="0">
                <a:solidFill>
                  <a:srgbClr val="0F70A3"/>
                </a:solidFill>
              </a:rPr>
              <a:t> </a:t>
            </a:r>
            <a:r>
              <a:rPr lang="ru-RU" sz="1600" dirty="0" smtClean="0">
                <a:solidFill>
                  <a:srgbClr val="0F70A3"/>
                </a:solidFill>
              </a:rPr>
              <a:t>(победитель, 2019 г.)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0F70A3"/>
                </a:solidFill>
              </a:rPr>
              <a:t>«Педагогический </a:t>
            </a:r>
            <a:r>
              <a:rPr lang="ru-RU" sz="1600" dirty="0">
                <a:solidFill>
                  <a:srgbClr val="0F70A3"/>
                </a:solidFill>
              </a:rPr>
              <a:t>Олимп» - </a:t>
            </a:r>
            <a:r>
              <a:rPr lang="ru-RU" sz="1600" u="sng" dirty="0" smtClean="0">
                <a:solidFill>
                  <a:srgbClr val="0F70A3"/>
                </a:solidFill>
              </a:rPr>
              <a:t>Булаева </a:t>
            </a:r>
            <a:r>
              <a:rPr lang="ru-RU" sz="1600" u="sng" dirty="0">
                <a:solidFill>
                  <a:srgbClr val="0F70A3"/>
                </a:solidFill>
              </a:rPr>
              <a:t>Тамара Геннадьевна</a:t>
            </a:r>
            <a:r>
              <a:rPr lang="ru-RU" sz="1600" dirty="0">
                <a:solidFill>
                  <a:srgbClr val="0F70A3"/>
                </a:solidFill>
              </a:rPr>
              <a:t>, учитель математики средней </a:t>
            </a:r>
            <a:r>
              <a:rPr lang="ru-RU" sz="1600" dirty="0" smtClean="0">
                <a:solidFill>
                  <a:srgbClr val="0F70A3"/>
                </a:solidFill>
              </a:rPr>
              <a:t>школы с</a:t>
            </a:r>
            <a:r>
              <a:rPr lang="ru-RU" sz="1600" dirty="0">
                <a:solidFill>
                  <a:srgbClr val="0F70A3"/>
                </a:solidFill>
              </a:rPr>
              <a:t>. Лермонтова (</a:t>
            </a:r>
            <a:r>
              <a:rPr lang="ru-RU" sz="1600" dirty="0" smtClean="0">
                <a:solidFill>
                  <a:srgbClr val="0F70A3"/>
                </a:solidFill>
              </a:rPr>
              <a:t>победитель, 2019 г.)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0F70A3"/>
                </a:solidFill>
              </a:rPr>
              <a:t>«Лучший офицер-наставник, преподаватель-организатор ОБЖ, педагог дополнительного образования детей, реализующий программы </a:t>
            </a:r>
            <a:r>
              <a:rPr lang="ru-RU" sz="1600" dirty="0" smtClean="0">
                <a:solidFill>
                  <a:srgbClr val="0F70A3"/>
                </a:solidFill>
              </a:rPr>
              <a:t>военно-патриотической </a:t>
            </a:r>
            <a:r>
              <a:rPr lang="ru-RU" sz="1600" dirty="0">
                <a:solidFill>
                  <a:srgbClr val="0F70A3"/>
                </a:solidFill>
              </a:rPr>
              <a:t>направленности» </a:t>
            </a:r>
            <a:r>
              <a:rPr lang="ru-RU" sz="1600" dirty="0" smtClean="0">
                <a:solidFill>
                  <a:srgbClr val="0F70A3"/>
                </a:solidFill>
              </a:rPr>
              <a:t>- </a:t>
            </a:r>
            <a:r>
              <a:rPr lang="ru-RU" sz="1600" u="sng" dirty="0" smtClean="0">
                <a:solidFill>
                  <a:srgbClr val="0F70A3"/>
                </a:solidFill>
              </a:rPr>
              <a:t>Ивашкин Александр Иванович</a:t>
            </a:r>
            <a:r>
              <a:rPr lang="ru-RU" sz="1600" dirty="0" smtClean="0">
                <a:solidFill>
                  <a:srgbClr val="0F70A3"/>
                </a:solidFill>
              </a:rPr>
              <a:t>, педагог средней школы </a:t>
            </a:r>
            <a:r>
              <a:rPr lang="ru-RU" sz="1600" dirty="0">
                <a:solidFill>
                  <a:srgbClr val="0F70A3"/>
                </a:solidFill>
              </a:rPr>
              <a:t>с. Лермонтова (победитель, 2019 г</a:t>
            </a:r>
            <a:r>
              <a:rPr lang="ru-RU" sz="1600" dirty="0" smtClean="0">
                <a:solidFill>
                  <a:srgbClr val="0F70A3"/>
                </a:solidFill>
              </a:rPr>
              <a:t>.)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0F70A3"/>
                </a:solidFill>
              </a:rPr>
              <a:t>«Учитель </a:t>
            </a:r>
            <a:r>
              <a:rPr lang="ru-RU" sz="1600" dirty="0">
                <a:solidFill>
                  <a:srgbClr val="0F70A3"/>
                </a:solidFill>
              </a:rPr>
              <a:t>года – 2019» </a:t>
            </a:r>
            <a:r>
              <a:rPr lang="ru-RU" sz="1600" dirty="0" smtClean="0">
                <a:solidFill>
                  <a:srgbClr val="0F70A3"/>
                </a:solidFill>
              </a:rPr>
              <a:t>– </a:t>
            </a:r>
            <a:r>
              <a:rPr lang="ru-RU" sz="1600" u="sng" dirty="0" err="1" smtClean="0">
                <a:solidFill>
                  <a:srgbClr val="0F70A3"/>
                </a:solidFill>
              </a:rPr>
              <a:t>Моторина</a:t>
            </a:r>
            <a:r>
              <a:rPr lang="ru-RU" sz="1600" u="sng" dirty="0" smtClean="0">
                <a:solidFill>
                  <a:srgbClr val="0F70A3"/>
                </a:solidFill>
              </a:rPr>
              <a:t> Галина Николаевна</a:t>
            </a:r>
            <a:r>
              <a:rPr lang="ru-RU" sz="1600" dirty="0" smtClean="0">
                <a:solidFill>
                  <a:srgbClr val="0F70A3"/>
                </a:solidFill>
              </a:rPr>
              <a:t>, учитель биологии средней школы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0F70A3"/>
                </a:solidFill>
              </a:rPr>
              <a:t> с. </a:t>
            </a:r>
            <a:r>
              <a:rPr lang="ru-RU" sz="1600" dirty="0" err="1" smtClean="0">
                <a:solidFill>
                  <a:srgbClr val="0F70A3"/>
                </a:solidFill>
              </a:rPr>
              <a:t>Пушанина</a:t>
            </a:r>
            <a:r>
              <a:rPr lang="ru-RU" sz="1600" dirty="0" smtClean="0">
                <a:solidFill>
                  <a:srgbClr val="0F70A3"/>
                </a:solidFill>
              </a:rPr>
              <a:t> (победитель муниципального этапа и участница областного этапа, 2019 г.)</a:t>
            </a:r>
            <a:endParaRPr lang="ru-RU" sz="1600" dirty="0">
              <a:solidFill>
                <a:srgbClr val="0F70A3"/>
              </a:solidFill>
            </a:endParaRPr>
          </a:p>
        </p:txBody>
      </p:sp>
      <p:pic>
        <p:nvPicPr>
          <p:cNvPr id="8" name="Picture 2" descr="C:\Documents and Settings\Школа\Рабочий стол\фото для конф\Изображение конф 034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880" r="13307"/>
          <a:stretch/>
        </p:blipFill>
        <p:spPr bwMode="auto">
          <a:xfrm>
            <a:off x="8968153" y="3720561"/>
            <a:ext cx="3006391" cy="218787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val="2010043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23825" y="-34995"/>
            <a:ext cx="11944350" cy="692150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0F70A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Главные достижения</a:t>
            </a:r>
            <a:endParaRPr lang="ru-RU" sz="4000" b="1" dirty="0">
              <a:solidFill>
                <a:srgbClr val="0F70A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940645" y="895544"/>
            <a:ext cx="1657350" cy="61485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b="1" dirty="0" smtClean="0">
                <a:solidFill>
                  <a:srgbClr val="0F70A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ЕГЭ</a:t>
            </a:r>
            <a:endParaRPr lang="ru-RU" sz="2400" b="1" dirty="0">
              <a:solidFill>
                <a:srgbClr val="0F70A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8297562" y="937410"/>
            <a:ext cx="1657350" cy="4803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b="1" dirty="0">
                <a:solidFill>
                  <a:srgbClr val="0F70A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r>
              <a:rPr lang="ru-RU" sz="2400" b="1" dirty="0" smtClean="0">
                <a:solidFill>
                  <a:srgbClr val="0F70A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ГЭ</a:t>
            </a:r>
            <a:endParaRPr lang="ru-RU" sz="2400" b="1" dirty="0">
              <a:solidFill>
                <a:srgbClr val="0F70A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857695589"/>
              </p:ext>
            </p:extLst>
          </p:nvPr>
        </p:nvGraphicFramePr>
        <p:xfrm>
          <a:off x="-65902" y="3437543"/>
          <a:ext cx="5620422" cy="30218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261519242"/>
              </p:ext>
            </p:extLst>
          </p:nvPr>
        </p:nvGraphicFramePr>
        <p:xfrm>
          <a:off x="2" y="1323187"/>
          <a:ext cx="2765662" cy="16867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1181692085"/>
              </p:ext>
            </p:extLst>
          </p:nvPr>
        </p:nvGraphicFramePr>
        <p:xfrm>
          <a:off x="2675903" y="1343693"/>
          <a:ext cx="2871306" cy="17511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1700438428"/>
              </p:ext>
            </p:extLst>
          </p:nvPr>
        </p:nvGraphicFramePr>
        <p:xfrm>
          <a:off x="5554520" y="1274340"/>
          <a:ext cx="3477393" cy="23017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2447914373"/>
              </p:ext>
            </p:extLst>
          </p:nvPr>
        </p:nvGraphicFramePr>
        <p:xfrm>
          <a:off x="8935939" y="1300269"/>
          <a:ext cx="3410827" cy="22576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cxnSp>
        <p:nvCxnSpPr>
          <p:cNvPr id="13" name="Прямая соединительная линия 12"/>
          <p:cNvCxnSpPr/>
          <p:nvPr/>
        </p:nvCxnSpPr>
        <p:spPr>
          <a:xfrm>
            <a:off x="5554520" y="1037968"/>
            <a:ext cx="0" cy="5400932"/>
          </a:xfrm>
          <a:prstGeom prst="line">
            <a:avLst/>
          </a:prstGeom>
          <a:ln w="25400" cmpd="sng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Заголовок 1"/>
          <p:cNvSpPr txBox="1">
            <a:spLocks/>
          </p:cNvSpPr>
          <p:nvPr/>
        </p:nvSpPr>
        <p:spPr>
          <a:xfrm>
            <a:off x="1961120" y="399864"/>
            <a:ext cx="7899572" cy="6921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500" b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Результаты Государственной итоговой аттестации</a:t>
            </a:r>
            <a:endParaRPr lang="ru-RU" sz="2500" b="1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5" name="Диаграмма 14"/>
          <p:cNvGraphicFramePr/>
          <p:nvPr>
            <p:extLst>
              <p:ext uri="{D42A27DB-BD31-4B8C-83A1-F6EECF244321}">
                <p14:modId xmlns:p14="http://schemas.microsoft.com/office/powerpoint/2010/main" val="3620517673"/>
              </p:ext>
            </p:extLst>
          </p:nvPr>
        </p:nvGraphicFramePr>
        <p:xfrm>
          <a:off x="5781826" y="3442464"/>
          <a:ext cx="5620422" cy="30514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extLst>
      <p:ext uri="{BB962C8B-B14F-4D97-AF65-F5344CB8AC3E}">
        <p14:creationId xmlns:p14="http://schemas.microsoft.com/office/powerpoint/2010/main" val="1274467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23825" y="-62469"/>
            <a:ext cx="11944350" cy="6921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000" b="1" dirty="0" smtClean="0">
                <a:solidFill>
                  <a:srgbClr val="0F70A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Главные достижения</a:t>
            </a:r>
            <a:endParaRPr lang="ru-RU" sz="4000" b="1" dirty="0">
              <a:solidFill>
                <a:srgbClr val="0F70A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0" y="404134"/>
            <a:ext cx="12191999" cy="1018266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Школьники - победители и призеры</a:t>
            </a:r>
            <a:b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международных и всероссийских конкурсов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3825" y="1668578"/>
            <a:ext cx="9294987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200" b="1" dirty="0" smtClean="0">
                <a:solidFill>
                  <a:schemeClr val="accent2">
                    <a:lumMod val="75000"/>
                  </a:schemeClr>
                </a:solidFill>
              </a:rPr>
              <a:t>Количество победителей и призеров международных конкурсов – 12</a:t>
            </a:r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ru-RU" b="1" dirty="0" smtClean="0">
                <a:solidFill>
                  <a:srgbClr val="1071A4"/>
                </a:solidFill>
                <a:ea typeface="Calibri"/>
              </a:rPr>
              <a:t>Янин Андрей </a:t>
            </a:r>
            <a:r>
              <a:rPr lang="ru-RU" b="1" dirty="0">
                <a:solidFill>
                  <a:srgbClr val="1071A4"/>
                </a:solidFill>
                <a:ea typeface="Calibri"/>
              </a:rPr>
              <a:t>Николаевич </a:t>
            </a:r>
            <a:r>
              <a:rPr lang="ru-RU" dirty="0" smtClean="0">
                <a:solidFill>
                  <a:srgbClr val="1071A4"/>
                </a:solidFill>
                <a:ea typeface="Calibri"/>
              </a:rPr>
              <a:t>– ученик 7 </a:t>
            </a:r>
            <a:r>
              <a:rPr lang="ru-RU" dirty="0" smtClean="0">
                <a:solidFill>
                  <a:srgbClr val="1071A4"/>
                </a:solidFill>
                <a:ea typeface="Calibri"/>
                <a:cs typeface="Times New Roman" pitchFamily="18" charset="0"/>
              </a:rPr>
              <a:t>класса  МОУ СОШ </a:t>
            </a:r>
            <a:r>
              <a:rPr lang="ru-RU" dirty="0" smtClean="0">
                <a:solidFill>
                  <a:srgbClr val="1071A4"/>
                </a:solidFill>
                <a:ea typeface="Calibri"/>
              </a:rPr>
              <a:t>№ </a:t>
            </a:r>
            <a:r>
              <a:rPr lang="ru-RU" dirty="0">
                <a:solidFill>
                  <a:srgbClr val="1071A4"/>
                </a:solidFill>
                <a:ea typeface="Calibri"/>
              </a:rPr>
              <a:t>1 г. Белинского Пензенской </a:t>
            </a:r>
            <a:r>
              <a:rPr lang="ru-RU" dirty="0" smtClean="0">
                <a:solidFill>
                  <a:srgbClr val="1071A4"/>
                </a:solidFill>
                <a:ea typeface="Calibri"/>
              </a:rPr>
              <a:t>области, победитель </a:t>
            </a:r>
            <a:r>
              <a:rPr lang="ru-RU" dirty="0">
                <a:solidFill>
                  <a:srgbClr val="1071A4"/>
                </a:solidFill>
                <a:ea typeface="Calibri"/>
              </a:rPr>
              <a:t>конкурса для детей и молодежи «Все талантливы» в номинациях «Животный мир», «Семья</a:t>
            </a:r>
            <a:r>
              <a:rPr lang="ru-RU" dirty="0" smtClean="0">
                <a:solidFill>
                  <a:srgbClr val="1071A4"/>
                </a:solidFill>
                <a:ea typeface="Calibri"/>
              </a:rPr>
              <a:t>», «Физика </a:t>
            </a:r>
            <a:r>
              <a:rPr lang="ru-RU" dirty="0">
                <a:solidFill>
                  <a:srgbClr val="1071A4"/>
                </a:solidFill>
                <a:ea typeface="Calibri"/>
              </a:rPr>
              <a:t>в моей жизни» (2019 г</a:t>
            </a:r>
            <a:r>
              <a:rPr lang="ru-RU" dirty="0" smtClean="0">
                <a:solidFill>
                  <a:srgbClr val="1071A4"/>
                </a:solidFill>
                <a:ea typeface="Calibri"/>
              </a:rPr>
              <a:t>.)</a:t>
            </a:r>
            <a:endParaRPr lang="ru-RU" dirty="0" smtClean="0">
              <a:solidFill>
                <a:srgbClr val="1071A4"/>
              </a:solidFill>
            </a:endParaRPr>
          </a:p>
          <a:p>
            <a:endParaRPr lang="ru-RU" sz="1000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3825" y="3297557"/>
            <a:ext cx="9058769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200" b="1" dirty="0">
                <a:solidFill>
                  <a:schemeClr val="accent2">
                    <a:lumMod val="75000"/>
                  </a:schemeClr>
                </a:solidFill>
              </a:rPr>
              <a:t>Количество победителей </a:t>
            </a:r>
            <a:r>
              <a:rPr lang="ru-RU" sz="2200" b="1" dirty="0" smtClean="0">
                <a:solidFill>
                  <a:schemeClr val="accent2">
                    <a:lumMod val="75000"/>
                  </a:schemeClr>
                </a:solidFill>
              </a:rPr>
              <a:t>и призеров всероссийских </a:t>
            </a:r>
            <a:r>
              <a:rPr lang="ru-RU" sz="2200" b="1" dirty="0">
                <a:solidFill>
                  <a:schemeClr val="accent2">
                    <a:lumMod val="75000"/>
                  </a:schemeClr>
                </a:solidFill>
              </a:rPr>
              <a:t>конкурсов – </a:t>
            </a:r>
            <a:r>
              <a:rPr lang="ru-RU" sz="2200" b="1" dirty="0" smtClean="0">
                <a:solidFill>
                  <a:schemeClr val="accent2">
                    <a:lumMod val="75000"/>
                  </a:schemeClr>
                </a:solidFill>
              </a:rPr>
              <a:t>18</a:t>
            </a:r>
            <a:endParaRPr lang="ru-RU" sz="2200" b="1" dirty="0">
              <a:solidFill>
                <a:schemeClr val="accent2">
                  <a:lumMod val="75000"/>
                </a:schemeClr>
              </a:solidFill>
            </a:endParaRPr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ru-RU" b="1" dirty="0" smtClean="0">
                <a:solidFill>
                  <a:srgbClr val="1071A4"/>
                </a:solidFill>
                <a:ea typeface="Calibri"/>
              </a:rPr>
              <a:t>Янин </a:t>
            </a:r>
            <a:r>
              <a:rPr lang="ru-RU" b="1" dirty="0">
                <a:solidFill>
                  <a:srgbClr val="1071A4"/>
                </a:solidFill>
                <a:ea typeface="Calibri"/>
              </a:rPr>
              <a:t>Андрей Николаевич </a:t>
            </a:r>
            <a:r>
              <a:rPr lang="ru-RU" dirty="0">
                <a:solidFill>
                  <a:srgbClr val="1071A4"/>
                </a:solidFill>
                <a:ea typeface="Calibri"/>
              </a:rPr>
              <a:t>– ученик 7 </a:t>
            </a:r>
            <a:r>
              <a:rPr lang="ru-RU" dirty="0">
                <a:solidFill>
                  <a:srgbClr val="1071A4"/>
                </a:solidFill>
                <a:ea typeface="Calibri"/>
                <a:cs typeface="Times New Roman" pitchFamily="18" charset="0"/>
              </a:rPr>
              <a:t>класса  МОУ СОШ </a:t>
            </a:r>
            <a:r>
              <a:rPr lang="ru-RU" dirty="0">
                <a:solidFill>
                  <a:srgbClr val="1071A4"/>
                </a:solidFill>
                <a:ea typeface="Calibri"/>
              </a:rPr>
              <a:t>№ 1 г. Белинского Пензенской области, </a:t>
            </a:r>
            <a:r>
              <a:rPr lang="ru-RU" dirty="0" smtClean="0">
                <a:solidFill>
                  <a:srgbClr val="1071A4"/>
                </a:solidFill>
                <a:ea typeface="Calibri"/>
              </a:rPr>
              <a:t>призер литературного </a:t>
            </a:r>
            <a:r>
              <a:rPr lang="ru-RU" dirty="0">
                <a:solidFill>
                  <a:srgbClr val="1071A4"/>
                </a:solidFill>
                <a:ea typeface="Calibri"/>
              </a:rPr>
              <a:t>конкурса «Герои Великой Победы - 2020» </a:t>
            </a:r>
            <a:r>
              <a:rPr lang="ru-RU" dirty="0" smtClean="0">
                <a:solidFill>
                  <a:srgbClr val="1071A4"/>
                </a:solidFill>
                <a:ea typeface="Calibri"/>
              </a:rPr>
              <a:t> (грамота за творческую </a:t>
            </a:r>
            <a:r>
              <a:rPr lang="ru-RU" dirty="0">
                <a:solidFill>
                  <a:srgbClr val="1071A4"/>
                </a:solidFill>
                <a:ea typeface="Calibri"/>
              </a:rPr>
              <a:t>работу «Посылка из прошлого</a:t>
            </a:r>
            <a:r>
              <a:rPr lang="ru-RU" dirty="0" smtClean="0">
                <a:solidFill>
                  <a:srgbClr val="1071A4"/>
                </a:solidFill>
                <a:ea typeface="Calibri"/>
              </a:rPr>
              <a:t>»)</a:t>
            </a:r>
          </a:p>
          <a:p>
            <a:pPr marL="800100" lvl="1" indent="-342900">
              <a:buFont typeface="Wingdings" panose="05000000000000000000" pitchFamily="2" charset="2"/>
              <a:buChar char="§"/>
            </a:pPr>
            <a:endParaRPr lang="ru-RU" dirty="0" smtClean="0">
              <a:solidFill>
                <a:srgbClr val="1071A4"/>
              </a:solidFill>
              <a:ea typeface="Calibri"/>
            </a:endParaRPr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ru-RU" b="1" dirty="0" smtClean="0">
                <a:solidFill>
                  <a:srgbClr val="1071A4"/>
                </a:solidFill>
              </a:rPr>
              <a:t>Дёмина </a:t>
            </a:r>
            <a:r>
              <a:rPr lang="ru-RU" b="1" dirty="0">
                <a:solidFill>
                  <a:srgbClr val="1071A4"/>
                </a:solidFill>
              </a:rPr>
              <a:t>Маргарита </a:t>
            </a:r>
            <a:r>
              <a:rPr lang="ru-RU" b="1" dirty="0" smtClean="0">
                <a:solidFill>
                  <a:srgbClr val="1071A4"/>
                </a:solidFill>
              </a:rPr>
              <a:t>Анатольевна </a:t>
            </a:r>
            <a:r>
              <a:rPr lang="ru-RU" dirty="0" smtClean="0">
                <a:solidFill>
                  <a:srgbClr val="1071A4"/>
                </a:solidFill>
              </a:rPr>
              <a:t>- выпускница </a:t>
            </a:r>
            <a:r>
              <a:rPr lang="ru-RU" dirty="0">
                <a:solidFill>
                  <a:srgbClr val="1071A4"/>
                </a:solidFill>
              </a:rPr>
              <a:t>11 класса МОУ СОШ с. Поима Белинского района </a:t>
            </a:r>
            <a:r>
              <a:rPr lang="ru-RU" dirty="0" smtClean="0">
                <a:solidFill>
                  <a:srgbClr val="1071A4"/>
                </a:solidFill>
              </a:rPr>
              <a:t>Пензенской </a:t>
            </a:r>
            <a:r>
              <a:rPr lang="ru-RU" dirty="0">
                <a:solidFill>
                  <a:srgbClr val="1071A4"/>
                </a:solidFill>
              </a:rPr>
              <a:t>области им. П.П. </a:t>
            </a:r>
            <a:r>
              <a:rPr lang="ru-RU" dirty="0" err="1" smtClean="0">
                <a:solidFill>
                  <a:srgbClr val="1071A4"/>
                </a:solidFill>
              </a:rPr>
              <a:t>Липачёва</a:t>
            </a:r>
            <a:r>
              <a:rPr lang="ru-RU" dirty="0" smtClean="0">
                <a:solidFill>
                  <a:srgbClr val="1071A4"/>
                </a:solidFill>
              </a:rPr>
              <a:t>, финалистка литературного </a:t>
            </a:r>
            <a:r>
              <a:rPr lang="ru-RU" dirty="0">
                <a:solidFill>
                  <a:srgbClr val="1071A4"/>
                </a:solidFill>
              </a:rPr>
              <a:t>конкурса «Герои великой победы-2019</a:t>
            </a:r>
            <a:r>
              <a:rPr lang="ru-RU" dirty="0" smtClean="0">
                <a:solidFill>
                  <a:srgbClr val="1071A4"/>
                </a:solidFill>
              </a:rPr>
              <a:t>» (диплом за творческую работу «Один из рода </a:t>
            </a:r>
            <a:r>
              <a:rPr lang="ru-RU" dirty="0" err="1" smtClean="0">
                <a:solidFill>
                  <a:srgbClr val="1071A4"/>
                </a:solidFill>
              </a:rPr>
              <a:t>Кутлинских</a:t>
            </a:r>
            <a:r>
              <a:rPr lang="ru-RU" dirty="0" smtClean="0">
                <a:solidFill>
                  <a:srgbClr val="1071A4"/>
                </a:solidFill>
              </a:rPr>
              <a:t>») </a:t>
            </a:r>
            <a:endParaRPr lang="ru-RU" dirty="0">
              <a:solidFill>
                <a:srgbClr val="1071A4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321170" y="3105665"/>
            <a:ext cx="254044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</a:rPr>
              <a:t>Янин </a:t>
            </a:r>
            <a:r>
              <a:rPr lang="ru-RU" sz="1600" b="1" dirty="0">
                <a:solidFill>
                  <a:schemeClr val="accent2">
                    <a:lumMod val="50000"/>
                  </a:schemeClr>
                </a:solidFill>
              </a:rPr>
              <a:t>Андрей Николаевич 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962838" y="5789247"/>
            <a:ext cx="310533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</a:rPr>
              <a:t>Дёмина Маргарита Анатольевна</a:t>
            </a:r>
            <a:endParaRPr lang="ru-RU" sz="16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1" name="Рисунок 10" descr="C:\Users\444\Desktop\Форум\IMG-20200729-WA0000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55" b="11707"/>
          <a:stretch/>
        </p:blipFill>
        <p:spPr bwMode="auto">
          <a:xfrm>
            <a:off x="9767835" y="1097728"/>
            <a:ext cx="1760998" cy="191510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26" name="Picture 2" descr="C:\Users\444\Desktop\Форум\Демина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00" t="2093" r="15717" b="45091"/>
          <a:stretch/>
        </p:blipFill>
        <p:spPr bwMode="auto">
          <a:xfrm>
            <a:off x="9699488" y="3654471"/>
            <a:ext cx="1897691" cy="2017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21172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2678" y="462714"/>
            <a:ext cx="10304584" cy="69215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Всероссийская олимпиада 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школьников</a:t>
            </a: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2728380667"/>
              </p:ext>
            </p:extLst>
          </p:nvPr>
        </p:nvGraphicFramePr>
        <p:xfrm>
          <a:off x="238125" y="1173776"/>
          <a:ext cx="5476875" cy="31714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Заголовок 1"/>
          <p:cNvSpPr txBox="1">
            <a:spLocks/>
          </p:cNvSpPr>
          <p:nvPr/>
        </p:nvSpPr>
        <p:spPr>
          <a:xfrm>
            <a:off x="123825" y="-62469"/>
            <a:ext cx="11944350" cy="6921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000" b="1" dirty="0" smtClean="0">
                <a:solidFill>
                  <a:srgbClr val="0F70A3"/>
                </a:solidFill>
                <a:latin typeface="Times New Roman" pitchFamily="18" charset="0"/>
                <a:cs typeface="Times New Roman" pitchFamily="18" charset="0"/>
              </a:rPr>
              <a:t>Главные достижения</a:t>
            </a:r>
            <a:endParaRPr lang="ru-RU" sz="4000" b="1" dirty="0">
              <a:solidFill>
                <a:srgbClr val="0F70A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2046435361"/>
              </p:ext>
            </p:extLst>
          </p:nvPr>
        </p:nvGraphicFramePr>
        <p:xfrm>
          <a:off x="6096000" y="1192753"/>
          <a:ext cx="5581650" cy="30454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2" name="chart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68844" y="4370532"/>
            <a:ext cx="2594681" cy="1728195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chart"/>
          <p:cNvPicPr>
            <a:picLocks noChangeAspect="1"/>
          </p:cNvPicPr>
          <p:nvPr/>
        </p:nvPicPr>
        <p:blipFill>
          <a:blip r:embed="rId5"/>
          <a:srcRect r="18182"/>
          <a:stretch>
            <a:fillRect/>
          </a:stretch>
        </p:blipFill>
        <p:spPr>
          <a:xfrm>
            <a:off x="1356581" y="4370532"/>
            <a:ext cx="2101726" cy="1922825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</p:pic>
      <p:pic>
        <p:nvPicPr>
          <p:cNvPr id="15" name="Picture 4" descr="http://otdelobr.ucoz.com/zametki/bumagi/dobav/sport1/20180405_090815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50758" y="4290971"/>
            <a:ext cx="1561459" cy="2081946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</p:pic>
      <p:pic>
        <p:nvPicPr>
          <p:cNvPr id="16" name="chart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10628" y="4290971"/>
            <a:ext cx="1517650" cy="20002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3637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1525</TotalTime>
  <Words>540</Words>
  <Application>Microsoft Office PowerPoint</Application>
  <PresentationFormat>Произвольный</PresentationFormat>
  <Paragraphs>95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ОТДЕЛ  ОБРАЗОВАНИЯ АДМИНИСТРАЦИИ  БЕЛИНСКОГО РАЙОНА ПЕНЗЕНСКОЙ ОБЛАСТИ</vt:lpstr>
      <vt:lpstr>Развитие инфраструктуры  системы образования </vt:lpstr>
      <vt:lpstr>Контингент обучающихся</vt:lpstr>
      <vt:lpstr>Кадровый состав педагогов</vt:lpstr>
      <vt:lpstr>Главные достижения</vt:lpstr>
      <vt:lpstr>Школьники - победители и призеры международных и всероссийских конкурсов</vt:lpstr>
      <vt:lpstr>Всероссийская олимпиада школьников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УПРАВЛЕНИЕ ОБРАЗОВАНИЯ  г. ПЕНЗЫ</dc:title>
  <dc:creator>217</dc:creator>
  <cp:lastModifiedBy>МОУ ООШ с.Камынина</cp:lastModifiedBy>
  <cp:revision>136</cp:revision>
  <cp:lastPrinted>2020-07-13T08:35:21Z</cp:lastPrinted>
  <dcterms:created xsi:type="dcterms:W3CDTF">2020-07-03T11:17:24Z</dcterms:created>
  <dcterms:modified xsi:type="dcterms:W3CDTF">2021-01-21T13:40:45Z</dcterms:modified>
</cp:coreProperties>
</file>