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50"/>
  </p:notesMasterIdLst>
  <p:sldIdLst>
    <p:sldId id="478" r:id="rId2"/>
    <p:sldId id="339" r:id="rId3"/>
    <p:sldId id="481" r:id="rId4"/>
    <p:sldId id="482" r:id="rId5"/>
    <p:sldId id="556" r:id="rId6"/>
    <p:sldId id="558" r:id="rId7"/>
    <p:sldId id="557" r:id="rId8"/>
    <p:sldId id="559" r:id="rId9"/>
    <p:sldId id="560" r:id="rId10"/>
    <p:sldId id="561" r:id="rId11"/>
    <p:sldId id="562" r:id="rId12"/>
    <p:sldId id="563" r:id="rId13"/>
    <p:sldId id="564" r:id="rId14"/>
    <p:sldId id="566" r:id="rId15"/>
    <p:sldId id="567" r:id="rId16"/>
    <p:sldId id="568" r:id="rId17"/>
    <p:sldId id="569" r:id="rId18"/>
    <p:sldId id="570" r:id="rId19"/>
    <p:sldId id="539" r:id="rId20"/>
    <p:sldId id="571" r:id="rId21"/>
    <p:sldId id="572" r:id="rId22"/>
    <p:sldId id="573" r:id="rId23"/>
    <p:sldId id="574" r:id="rId24"/>
    <p:sldId id="598" r:id="rId25"/>
    <p:sldId id="511" r:id="rId26"/>
    <p:sldId id="576" r:id="rId27"/>
    <p:sldId id="577" r:id="rId28"/>
    <p:sldId id="578" r:id="rId29"/>
    <p:sldId id="579" r:id="rId30"/>
    <p:sldId id="580" r:id="rId31"/>
    <p:sldId id="581" r:id="rId32"/>
    <p:sldId id="582" r:id="rId33"/>
    <p:sldId id="583" r:id="rId34"/>
    <p:sldId id="584" r:id="rId35"/>
    <p:sldId id="585" r:id="rId36"/>
    <p:sldId id="586" r:id="rId37"/>
    <p:sldId id="587" r:id="rId38"/>
    <p:sldId id="589" r:id="rId39"/>
    <p:sldId id="588" r:id="rId40"/>
    <p:sldId id="590" r:id="rId41"/>
    <p:sldId id="535" r:id="rId42"/>
    <p:sldId id="596" r:id="rId43"/>
    <p:sldId id="591" r:id="rId44"/>
    <p:sldId id="592" r:id="rId45"/>
    <p:sldId id="594" r:id="rId46"/>
    <p:sldId id="595" r:id="rId47"/>
    <p:sldId id="330" r:id="rId48"/>
    <p:sldId id="518" r:id="rId49"/>
  </p:sldIdLst>
  <p:sldSz cx="9906000" cy="6858000" type="A4"/>
  <p:notesSz cx="6761163" cy="9942513"/>
  <p:custDataLst>
    <p:tags r:id="rId5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6A2"/>
    <a:srgbClr val="ED7D31"/>
    <a:srgbClr val="3366FF"/>
    <a:srgbClr val="FF0066"/>
    <a:srgbClr val="0A561C"/>
    <a:srgbClr val="44665B"/>
    <a:srgbClr val="F68276"/>
    <a:srgbClr val="0F70A3"/>
    <a:srgbClr val="5B9BD5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1123" y="62"/>
      </p:cViewPr>
      <p:guideLst>
        <p:guide orient="horz" pos="2160"/>
        <p:guide pos="384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314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7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8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9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10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11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71667937454872"/>
          <c:y val="9.8454385012218343E-2"/>
          <c:w val="0.83658272027969349"/>
          <c:h val="0.65095847845077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smtId="4294967295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Звание "Почетный работник общего образования"</c:v>
                </c:pt>
                <c:pt idx="1">
                  <c:v>Звание "Заслуженный учитель РФ"</c:v>
                </c:pt>
                <c:pt idx="2">
                  <c:v>Почетная грамота Министерства просвещения РФ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1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4-47DF-A00B-3CB12AC29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70552192"/>
        <c:axId val="71423104"/>
      </c:barChart>
      <c:catAx>
        <c:axId val="70552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000" b="1" i="0" smtId="4294967295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1423104"/>
        <c:crosses val="autoZero"/>
        <c:auto val="0"/>
        <c:lblAlgn val="ctr"/>
        <c:lblOffset val="100"/>
        <c:noMultiLvlLbl val="0"/>
      </c:catAx>
      <c:valAx>
        <c:axId val="714231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200" smtId="4294967295">
                <a:solidFill>
                  <a:srgbClr val="002060"/>
                </a:solidFill>
              </a:defRPr>
            </a:pPr>
            <a:endParaRPr lang="ru-RU"/>
          </a:p>
        </c:txPr>
        <c:crossAx val="70552192"/>
        <c:crosses val="autoZero"/>
        <c:crossBetween val="between"/>
      </c:valAx>
      <c:spPr>
        <a:ln>
          <a:noFill/>
        </a:ln>
      </c:spPr>
    </c:plotArea>
    <c:plotVisOnly val="1"/>
    <c:dispBlanksAs val="zero"/>
    <c:showDLblsOverMax val="0"/>
  </c:chart>
  <c:spPr>
    <a:noFill/>
    <a:ln>
      <a:solidFill>
        <a:srgbClr val="002060"/>
      </a:solidFill>
    </a:ln>
  </c:spPr>
  <c:txPr>
    <a:bodyPr/>
    <a:lstStyle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Распределение отметок по обязательному экзамену</a:t>
            </a:r>
          </a:p>
          <a:p>
            <a:pPr algn="ctr" rtl="0">
              <a:def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(Русский язык)</a:t>
            </a:r>
          </a:p>
        </c:rich>
      </c:tx>
      <c:layout>
        <c:manualLayout>
          <c:xMode val="edge"/>
          <c:yMode val="edge"/>
          <c:x val="0.10465489725010474"/>
          <c:y val="4.165424760580322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2D0A2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72</c:v>
                </c:pt>
                <c:pt idx="2">
                  <c:v>85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A0-4994-BA4D-0A5A6E8140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  <c:pt idx="1">
                  <c:v>87</c:v>
                </c:pt>
                <c:pt idx="2">
                  <c:v>69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A0-4994-BA4D-0A5A6E81408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69</c:v>
                </c:pt>
                <c:pt idx="2">
                  <c:v>59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A0-4994-BA4D-0A5A6E814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781312"/>
        <c:axId val="166782848"/>
      </c:barChart>
      <c:catAx>
        <c:axId val="16678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782848"/>
        <c:crosses val="autoZero"/>
        <c:auto val="1"/>
        <c:lblAlgn val="ctr"/>
        <c:lblOffset val="100"/>
        <c:noMultiLvlLbl val="0"/>
      </c:catAx>
      <c:valAx>
        <c:axId val="16678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78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Распределение отметок по обязательному экзамену (Математика)</a:t>
            </a:r>
          </a:p>
        </c:rich>
      </c:tx>
      <c:layout>
        <c:manualLayout>
          <c:xMode val="edge"/>
          <c:yMode val="edge"/>
          <c:x val="0.217738063159992"/>
          <c:y val="2.86781927409397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2D0A2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6491503194522996E-2"/>
                  <c:y val="1.7206915644563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F75-494B-AC95-E8C82F927F4E}"/>
                </c:ext>
              </c:extLst>
            </c:dLbl>
            <c:dLbl>
              <c:idx val="3"/>
              <c:layout>
                <c:manualLayout>
                  <c:x val="-2.8382280262406794E-2"/>
                  <c:y val="-5.257607932836806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F75-494B-AC95-E8C82F927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92</c:v>
                </c:pt>
                <c:pt idx="2">
                  <c:v>71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75-494B-AC95-E8C82F927F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6218445864232461E-2"/>
                  <c:y val="5.73563854818794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510105879633594E-2"/>
                      <c:h val="0.10100459483358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F75-494B-AC95-E8C82F927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95</c:v>
                </c:pt>
                <c:pt idx="2">
                  <c:v>82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75-494B-AC95-E8C82F927F4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01365286651452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64717345691703E-2"/>
                      <c:h val="0.10100459483358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F75-494B-AC95-E8C82F927F4E}"/>
                </c:ext>
              </c:extLst>
            </c:dLbl>
            <c:dLbl>
              <c:idx val="3"/>
              <c:layout>
                <c:manualLayout>
                  <c:x val="2.8382280262406794E-2"/>
                  <c:y val="1.147127709637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F75-494B-AC95-E8C82F927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Отметка "2"</c:v>
                </c:pt>
                <c:pt idx="1">
                  <c:v>Отметка "3"</c:v>
                </c:pt>
                <c:pt idx="2">
                  <c:v>Отметка "4"</c:v>
                </c:pt>
                <c:pt idx="3">
                  <c:v>Отметка "5"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17</c:v>
                </c:pt>
                <c:pt idx="1">
                  <c:v>54</c:v>
                </c:pt>
                <c:pt idx="2">
                  <c:v>68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F75-494B-AC95-E8C82F927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18976"/>
        <c:axId val="167520512"/>
      </c:barChart>
      <c:catAx>
        <c:axId val="16751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20512"/>
        <c:crosses val="autoZero"/>
        <c:auto val="1"/>
        <c:lblAlgn val="ctr"/>
        <c:lblOffset val="100"/>
        <c:noMultiLvlLbl val="0"/>
      </c:catAx>
      <c:valAx>
        <c:axId val="16752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51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rgbClr val="002060"/>
                </a:solidFill>
              </a:rPr>
              <a:t>Доля выпускников с результатом выше минимального количества баллов по предмету, %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337251242763111"/>
          <c:y val="0.18044816057904367"/>
          <c:w val="0.61338996554841141"/>
          <c:h val="0.70527861576001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Химия</c:v>
                </c:pt>
                <c:pt idx="6">
                  <c:v>География</c:v>
                </c:pt>
                <c:pt idx="7">
                  <c:v>Биология</c:v>
                </c:pt>
                <c:pt idx="8">
                  <c:v>История </c:v>
                </c:pt>
                <c:pt idx="9">
                  <c:v>Информатика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86.1</c:v>
                </c:pt>
                <c:pt idx="1">
                  <c:v>92.4</c:v>
                </c:pt>
                <c:pt idx="2">
                  <c:v>87.9</c:v>
                </c:pt>
                <c:pt idx="3">
                  <c:v>100</c:v>
                </c:pt>
                <c:pt idx="4">
                  <c:v>0</c:v>
                </c:pt>
                <c:pt idx="5">
                  <c:v>92.6</c:v>
                </c:pt>
                <c:pt idx="6">
                  <c:v>72.5</c:v>
                </c:pt>
                <c:pt idx="7">
                  <c:v>98.5</c:v>
                </c:pt>
                <c:pt idx="8">
                  <c:v>91.7</c:v>
                </c:pt>
                <c:pt idx="9">
                  <c:v>81.900000000000006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F0-4496-90F9-34D43F82EF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Химия</c:v>
                </c:pt>
                <c:pt idx="6">
                  <c:v>География</c:v>
                </c:pt>
                <c:pt idx="7">
                  <c:v>Биология</c:v>
                </c:pt>
                <c:pt idx="8">
                  <c:v>История </c:v>
                </c:pt>
                <c:pt idx="9">
                  <c:v>Информатика 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97.2</c:v>
                </c:pt>
                <c:pt idx="1">
                  <c:v>95.3</c:v>
                </c:pt>
                <c:pt idx="2">
                  <c:v>96</c:v>
                </c:pt>
                <c:pt idx="3">
                  <c:v>92.8</c:v>
                </c:pt>
                <c:pt idx="4">
                  <c:v>0</c:v>
                </c:pt>
                <c:pt idx="5">
                  <c:v>100</c:v>
                </c:pt>
                <c:pt idx="6">
                  <c:v>92</c:v>
                </c:pt>
                <c:pt idx="7">
                  <c:v>98.7</c:v>
                </c:pt>
                <c:pt idx="8">
                  <c:v>100</c:v>
                </c:pt>
                <c:pt idx="9">
                  <c:v>97.2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F0-4496-90F9-34D43F82EF3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2D0A2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Химия</c:v>
                </c:pt>
                <c:pt idx="6">
                  <c:v>География</c:v>
                </c:pt>
                <c:pt idx="7">
                  <c:v>Биология</c:v>
                </c:pt>
                <c:pt idx="8">
                  <c:v>История </c:v>
                </c:pt>
                <c:pt idx="9">
                  <c:v>Информатика 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89.8</c:v>
                </c:pt>
                <c:pt idx="1">
                  <c:v>94.5</c:v>
                </c:pt>
                <c:pt idx="2">
                  <c:v>96.3</c:v>
                </c:pt>
                <c:pt idx="3">
                  <c:v>100</c:v>
                </c:pt>
                <c:pt idx="4">
                  <c:v>100</c:v>
                </c:pt>
                <c:pt idx="5">
                  <c:v>85.7</c:v>
                </c:pt>
                <c:pt idx="6">
                  <c:v>86.9</c:v>
                </c:pt>
                <c:pt idx="7">
                  <c:v>95.6</c:v>
                </c:pt>
                <c:pt idx="8">
                  <c:v>100</c:v>
                </c:pt>
                <c:pt idx="9">
                  <c:v>98.86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F0-4496-90F9-34D43F82E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2914304"/>
        <c:axId val="162915840"/>
      </c:barChart>
      <c:catAx>
        <c:axId val="162914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15840"/>
        <c:crosses val="autoZero"/>
        <c:auto val="1"/>
        <c:lblAlgn val="ctr"/>
        <c:lblOffset val="100"/>
        <c:noMultiLvlLbl val="0"/>
      </c:catAx>
      <c:valAx>
        <c:axId val="16291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1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365325532924565"/>
          <c:y val="0.2655764480265102"/>
          <c:w val="9.9534463444191146E-2"/>
          <c:h val="0.30991073892232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48530518331745"/>
          <c:y val="3.8887795275590581E-2"/>
          <c:w val="0.8355302354901788"/>
          <c:h val="0.65973056102362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 в 2022-2023 уч.году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7025578813244743E-3"/>
                  <c:y val="-1.5558211473565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9A7-4991-8FFC-C0680EA37113}"/>
                </c:ext>
              </c:extLst>
            </c:dLbl>
            <c:dLbl>
              <c:idx val="1"/>
              <c:layout>
                <c:manualLayout>
                  <c:x val="1.5607902314513941E-3"/>
                  <c:y val="-1.1836134828627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9A7-4991-8FFC-C0680EA37113}"/>
                </c:ext>
              </c:extLst>
            </c:dLbl>
            <c:dLbl>
              <c:idx val="2"/>
              <c:layout>
                <c:manualLayout>
                  <c:x val="-1.3157330686226487E-3"/>
                  <c:y val="2.6092051994055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9A7-4991-8FFC-C0680EA37113}"/>
                </c:ext>
              </c:extLst>
            </c:dLbl>
            <c:dLbl>
              <c:idx val="3"/>
              <c:layout>
                <c:manualLayout>
                  <c:x val="-3.0000109691172851E-3"/>
                  <c:y val="1.2742025777697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9A7-4991-8FFC-C0680EA37113}"/>
                </c:ext>
              </c:extLst>
            </c:dLbl>
            <c:dLbl>
              <c:idx val="4"/>
              <c:layout>
                <c:manualLayout>
                  <c:x val="6.81198900565505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9A7-4991-8FFC-C0680EA37113}"/>
                </c:ext>
              </c:extLst>
            </c:dLbl>
            <c:dLbl>
              <c:idx val="6"/>
              <c:layout>
                <c:manualLayout>
                  <c:x val="-6.1938792740398466E-3"/>
                  <c:y val="1.556699943757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9A7-4991-8FFC-C0680EA37113}"/>
                </c:ext>
              </c:extLst>
            </c:dLbl>
            <c:dLbl>
              <c:idx val="7"/>
              <c:layout>
                <c:manualLayout>
                  <c:x val="1.0738269338617142E-4"/>
                  <c:y val="-3.6623547784984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9A7-4991-8FFC-C0680EA37113}"/>
                </c:ext>
              </c:extLst>
            </c:dLbl>
            <c:dLbl>
              <c:idx val="9"/>
              <c:layout>
                <c:manualLayout>
                  <c:x val="5.027410648892775E-3"/>
                  <c:y val="5.5513568616422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9A7-4991-8FFC-C0680EA37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профильного уровня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 </c:v>
                </c:pt>
                <c:pt idx="5">
                  <c:v>химия</c:v>
                </c:pt>
                <c:pt idx="6">
                  <c:v>история</c:v>
                </c:pt>
                <c:pt idx="7">
                  <c:v>информатика</c:v>
                </c:pt>
                <c:pt idx="8">
                  <c:v>литература</c:v>
                </c:pt>
                <c:pt idx="9">
                  <c:v>немецкий язык</c:v>
                </c:pt>
                <c:pt idx="10">
                  <c:v>география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65.900000000000006</c:v>
                </c:pt>
                <c:pt idx="1">
                  <c:v>50.9</c:v>
                </c:pt>
                <c:pt idx="2">
                  <c:v>60.3</c:v>
                </c:pt>
                <c:pt idx="3">
                  <c:v>50.1</c:v>
                </c:pt>
                <c:pt idx="4">
                  <c:v>55.8</c:v>
                </c:pt>
                <c:pt idx="5">
                  <c:v>51.8</c:v>
                </c:pt>
                <c:pt idx="6">
                  <c:v>62.4</c:v>
                </c:pt>
                <c:pt idx="7">
                  <c:v>52.6</c:v>
                </c:pt>
                <c:pt idx="8">
                  <c:v>60</c:v>
                </c:pt>
                <c:pt idx="9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A7-4991-8FFC-C0680EA371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балл в 2023-2024 уч.году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1743868067860846E-3"/>
                  <c:y val="2.97619053162634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9A7-4991-8FFC-C0680EA37113}"/>
                </c:ext>
              </c:extLst>
            </c:dLbl>
            <c:dLbl>
              <c:idx val="1"/>
              <c:layout>
                <c:manualLayout>
                  <c:x val="5.6252027476698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9A7-4991-8FFC-C0680EA37113}"/>
                </c:ext>
              </c:extLst>
            </c:dLbl>
            <c:dLbl>
              <c:idx val="2"/>
              <c:layout>
                <c:manualLayout>
                  <c:x val="2.6545313477160208E-3"/>
                  <c:y val="-6.6964285714286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19A7-4991-8FFC-C0680EA37113}"/>
                </c:ext>
              </c:extLst>
            </c:dLbl>
            <c:dLbl>
              <c:idx val="3"/>
              <c:layout>
                <c:manualLayout>
                  <c:x val="5.44959120452405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9A7-4991-8FFC-C0680EA37113}"/>
                </c:ext>
              </c:extLst>
            </c:dLbl>
            <c:dLbl>
              <c:idx val="6"/>
              <c:layout>
                <c:manualLayout>
                  <c:x val="8.2661346246679264E-3"/>
                  <c:y val="4.46428571428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9A7-4991-8FFC-C0680EA37113}"/>
                </c:ext>
              </c:extLst>
            </c:dLbl>
            <c:dLbl>
              <c:idx val="7"/>
              <c:layout>
                <c:manualLayout>
                  <c:x val="4.2062825859399341E-3"/>
                  <c:y val="-4.0922033183352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199844824876177E-2"/>
                      <c:h val="2.89844628796400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9A7-4991-8FFC-C0680EA37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профильного уровня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 </c:v>
                </c:pt>
                <c:pt idx="5">
                  <c:v>химия</c:v>
                </c:pt>
                <c:pt idx="6">
                  <c:v>история</c:v>
                </c:pt>
                <c:pt idx="7">
                  <c:v>информатика</c:v>
                </c:pt>
                <c:pt idx="8">
                  <c:v>литература</c:v>
                </c:pt>
                <c:pt idx="9">
                  <c:v>немецкий язык</c:v>
                </c:pt>
                <c:pt idx="10">
                  <c:v>география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62.5</c:v>
                </c:pt>
                <c:pt idx="1">
                  <c:v>66.3</c:v>
                </c:pt>
                <c:pt idx="2">
                  <c:v>61.8</c:v>
                </c:pt>
                <c:pt idx="3">
                  <c:v>61.2</c:v>
                </c:pt>
                <c:pt idx="4">
                  <c:v>59.9</c:v>
                </c:pt>
                <c:pt idx="5">
                  <c:v>59.8</c:v>
                </c:pt>
                <c:pt idx="6">
                  <c:v>64.099999999999994</c:v>
                </c:pt>
                <c:pt idx="7">
                  <c:v>45.2</c:v>
                </c:pt>
                <c:pt idx="1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9A7-4991-8FFC-C0680EA371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балл в 2024-2025 уч.году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630525187531184E-2"/>
                  <c:y val="-4.46419783464570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57565038108201E-2"/>
                      <c:h val="3.8404105736782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19A7-4991-8FFC-C0680EA37113}"/>
                </c:ext>
              </c:extLst>
            </c:dLbl>
            <c:dLbl>
              <c:idx val="1"/>
              <c:layout>
                <c:manualLayout>
                  <c:x val="7.9635940431480503E-3"/>
                  <c:y val="-1.1160714285714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19A7-4991-8FFC-C0680EA37113}"/>
                </c:ext>
              </c:extLst>
            </c:dLbl>
            <c:dLbl>
              <c:idx val="2"/>
              <c:layout>
                <c:manualLayout>
                  <c:x val="1.073998301099937E-2"/>
                  <c:y val="-1.1160714285714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9A7-4991-8FFC-C0680EA37113}"/>
                </c:ext>
              </c:extLst>
            </c:dLbl>
            <c:dLbl>
              <c:idx val="3"/>
              <c:layout>
                <c:manualLayout>
                  <c:x val="1.4599922412438088E-2"/>
                  <c:y val="-1.1160714285714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9A7-4991-8FFC-C0680EA37113}"/>
                </c:ext>
              </c:extLst>
            </c:dLbl>
            <c:dLbl>
              <c:idx val="4"/>
              <c:layout>
                <c:manualLayout>
                  <c:x val="1.0618125390863976E-2"/>
                  <c:y val="-1.3392857142857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19A7-4991-8FFC-C0680EA37113}"/>
                </c:ext>
              </c:extLst>
            </c:dLbl>
            <c:dLbl>
              <c:idx val="5"/>
              <c:layout>
                <c:manualLayout>
                  <c:x val="7.9635940431480503E-3"/>
                  <c:y val="-6.6964285714285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9A7-4991-8FFC-C0680EA37113}"/>
                </c:ext>
              </c:extLst>
            </c:dLbl>
            <c:dLbl>
              <c:idx val="6"/>
              <c:layout>
                <c:manualLayout>
                  <c:x val="1.2828597537932633E-2"/>
                  <c:y val="-1.8973302165354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101417310721466E-2"/>
                      <c:h val="4.01451771653543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19A7-4991-8FFC-C0680EA37113}"/>
                </c:ext>
              </c:extLst>
            </c:dLbl>
            <c:dLbl>
              <c:idx val="7"/>
              <c:layout>
                <c:manualLayout>
                  <c:x val="5.3578684489510664E-3"/>
                  <c:y val="-1.1160714285714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19A7-4991-8FFC-C0680EA37113}"/>
                </c:ext>
              </c:extLst>
            </c:dLbl>
            <c:dLbl>
              <c:idx val="8"/>
              <c:layout>
                <c:manualLayout>
                  <c:x val="5.3090626954319419E-3"/>
                  <c:y val="-6.69642857142865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19A7-4991-8FFC-C0680EA37113}"/>
                </c:ext>
              </c:extLst>
            </c:dLbl>
            <c:dLbl>
              <c:idx val="10"/>
              <c:layout>
                <c:manualLayout>
                  <c:x val="1.061812539086388E-2"/>
                  <c:y val="-1.1160714285714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19A7-4991-8FFC-C0680EA371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профильного уровня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 </c:v>
                </c:pt>
                <c:pt idx="5">
                  <c:v>химия</c:v>
                </c:pt>
                <c:pt idx="6">
                  <c:v>история</c:v>
                </c:pt>
                <c:pt idx="7">
                  <c:v>информатика</c:v>
                </c:pt>
                <c:pt idx="8">
                  <c:v>литература</c:v>
                </c:pt>
                <c:pt idx="9">
                  <c:v>немецкий язык</c:v>
                </c:pt>
                <c:pt idx="10">
                  <c:v>география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58.5</c:v>
                </c:pt>
                <c:pt idx="1">
                  <c:v>59</c:v>
                </c:pt>
                <c:pt idx="2">
                  <c:v>52.8</c:v>
                </c:pt>
                <c:pt idx="3">
                  <c:v>56.5</c:v>
                </c:pt>
                <c:pt idx="4">
                  <c:v>63.4</c:v>
                </c:pt>
                <c:pt idx="5">
                  <c:v>62.4</c:v>
                </c:pt>
                <c:pt idx="6">
                  <c:v>51.5</c:v>
                </c:pt>
                <c:pt idx="7">
                  <c:v>61.8</c:v>
                </c:pt>
                <c:pt idx="8">
                  <c:v>42</c:v>
                </c:pt>
                <c:pt idx="10">
                  <c:v>56.7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9A7-4991-8FFC-C0680EA37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33888"/>
        <c:axId val="172936192"/>
      </c:barChart>
      <c:catAx>
        <c:axId val="172933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 i="0" smtId="4294967295">
                <a:solidFill>
                  <a:srgbClr val="00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2936192"/>
        <c:crosses val="autoZero"/>
        <c:auto val="0"/>
        <c:lblAlgn val="ctr"/>
        <c:lblOffset val="100"/>
        <c:noMultiLvlLbl val="0"/>
      </c:catAx>
      <c:valAx>
        <c:axId val="1729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smtId="429496729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293388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8.533357583019513E-3"/>
          <c:y val="6.8650344488188977E-2"/>
          <c:w val="0.10172118061601722"/>
          <c:h val="0.49881977643419595"/>
        </c:manualLayout>
      </c:layout>
      <c:overlay val="0"/>
      <c:txPr>
        <a:bodyPr/>
        <a:lstStyle/>
        <a:p>
          <a:pPr>
            <a:defRPr sz="1200" b="1" i="0" smtId="429496729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smtId="4294967295"/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Доля выпускников с результатом выше минимального количества баллов по предмету, %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75017139199934"/>
          <c:y val="0.18044816057904367"/>
          <c:w val="0.66412038588848465"/>
          <c:h val="0.70527861576001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Информатика</c:v>
                </c:pt>
                <c:pt idx="6">
                  <c:v>Химия </c:v>
                </c:pt>
                <c:pt idx="7">
                  <c:v>География</c:v>
                </c:pt>
                <c:pt idx="8">
                  <c:v>Биология</c:v>
                </c:pt>
                <c:pt idx="9">
                  <c:v>История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88.9</c:v>
                </c:pt>
                <c:pt idx="1">
                  <c:v>100</c:v>
                </c:pt>
                <c:pt idx="2">
                  <c:v>95.8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84.6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7-4291-B431-296D1BAF92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Информатика</c:v>
                </c:pt>
                <c:pt idx="6">
                  <c:v>Химия </c:v>
                </c:pt>
                <c:pt idx="7">
                  <c:v>География</c:v>
                </c:pt>
                <c:pt idx="8">
                  <c:v>Биология</c:v>
                </c:pt>
                <c:pt idx="9">
                  <c:v>История 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91.3</c:v>
                </c:pt>
                <c:pt idx="3">
                  <c:v>100</c:v>
                </c:pt>
                <c:pt idx="5">
                  <c:v>66.7</c:v>
                </c:pt>
                <c:pt idx="6">
                  <c:v>83.3</c:v>
                </c:pt>
                <c:pt idx="7">
                  <c:v>100</c:v>
                </c:pt>
                <c:pt idx="8">
                  <c:v>95.8</c:v>
                </c:pt>
                <c:pt idx="9">
                  <c:v>87.5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17-4291-B431-296D1BAF92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62324">
                <a:lumMod val="60000"/>
                <a:lumOff val="40000"/>
              </a:srgbClr>
            </a:solidFill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Литература</c:v>
                </c:pt>
                <c:pt idx="5">
                  <c:v>Информатика</c:v>
                </c:pt>
                <c:pt idx="6">
                  <c:v>Химия </c:v>
                </c:pt>
                <c:pt idx="7">
                  <c:v>География</c:v>
                </c:pt>
                <c:pt idx="8">
                  <c:v>Биология</c:v>
                </c:pt>
                <c:pt idx="9">
                  <c:v>История 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88.9</c:v>
                </c:pt>
                <c:pt idx="1">
                  <c:v>97.8</c:v>
                </c:pt>
                <c:pt idx="2">
                  <c:v>77.3</c:v>
                </c:pt>
                <c:pt idx="3">
                  <c:v>100</c:v>
                </c:pt>
                <c:pt idx="4">
                  <c:v>100</c:v>
                </c:pt>
                <c:pt idx="5">
                  <c:v>75</c:v>
                </c:pt>
                <c:pt idx="6">
                  <c:v>90.9</c:v>
                </c:pt>
                <c:pt idx="7">
                  <c:v>100</c:v>
                </c:pt>
                <c:pt idx="8">
                  <c:v>92.8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17-4291-B431-296D1BAF9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0792448"/>
        <c:axId val="170793984"/>
      </c:barChart>
      <c:catAx>
        <c:axId val="17079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93984"/>
        <c:crosses val="autoZero"/>
        <c:auto val="1"/>
        <c:lblAlgn val="ctr"/>
        <c:lblOffset val="100"/>
        <c:noMultiLvlLbl val="0"/>
      </c:catAx>
      <c:valAx>
        <c:axId val="17079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9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89506597235742"/>
          <c:y val="0.25050425398764226"/>
          <c:w val="0.14032616365534772"/>
          <c:h val="0.25801169675792712"/>
        </c:manualLayout>
      </c:layout>
      <c:overlay val="0"/>
      <c:spPr>
        <a:noFill/>
        <a:ln>
          <a:solidFill>
            <a:srgbClr val="052F6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52F61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Динамика численности участников </a:t>
            </a:r>
          </a:p>
          <a:p>
            <a:pPr algn="ctr" rtl="0">
              <a:defRPr sz="12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муниципального этапа </a:t>
            </a:r>
            <a:r>
              <a:rPr lang="ru-RU" sz="1200" b="1" i="0" u="none" strike="noStrike" kern="1200" spc="0" baseline="0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ВсОШ</a:t>
            </a: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чел.</a:t>
            </a:r>
            <a:endParaRPr lang="ru-RU" sz="1200" b="1" i="0" u="none" strike="noStrike" kern="1200" spc="0" baseline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341820087808450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18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5-4C9F-8B11-79CC34449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83</c:v>
                </c:pt>
                <c:pt idx="1">
                  <c:v>24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5-4C9F-8B11-79CC344490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836A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9 класс</c:v>
                </c:pt>
                <c:pt idx="1">
                  <c:v>10 класс</c:v>
                </c:pt>
                <c:pt idx="2">
                  <c:v>11 класс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22</c:v>
                </c:pt>
                <c:pt idx="1">
                  <c:v>15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05-4C9F-8B11-79CC34449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57312"/>
        <c:axId val="46968832"/>
      </c:barChart>
      <c:catAx>
        <c:axId val="4695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68832"/>
        <c:crosses val="autoZero"/>
        <c:auto val="1"/>
        <c:lblAlgn val="ctr"/>
        <c:lblOffset val="100"/>
        <c:noMultiLvlLbl val="0"/>
      </c:catAx>
      <c:valAx>
        <c:axId val="469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95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5776560538645"/>
          <c:y val="0.83316307833335213"/>
          <c:w val="0.31460312678306512"/>
          <c:h val="0.14081198485908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Количество  победителей и призеров </a:t>
            </a:r>
          </a:p>
          <a:p>
            <a:pPr algn="ctr" rtl="0">
              <a:def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муниципального этапа </a:t>
            </a:r>
            <a:r>
              <a:rPr lang="ru-RU" sz="1200" b="1" i="0" u="none" strike="noStrike" kern="1200" spc="0" baseline="0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ВсОШ</a:t>
            </a: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чел.</a:t>
            </a:r>
          </a:p>
        </c:rich>
      </c:tx>
      <c:layout>
        <c:manualLayout>
          <c:xMode val="edge"/>
          <c:yMode val="edge"/>
          <c:x val="0.25722845594528482"/>
          <c:y val="4.349532355939073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0620264753998782E-2"/>
          <c:y val="0.25763681865007726"/>
          <c:w val="0.84784333295306669"/>
          <c:h val="0.704298510226738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победителей</c:v>
                </c:pt>
              </c:strCache>
            </c:strRef>
          </c:tx>
          <c:spPr>
            <a:ln w="38100">
              <a:solidFill>
                <a:schemeClr val="accent2">
                  <a:lumMod val="50000"/>
                </a:schemeClr>
              </a:solidFill>
            </a:ln>
            <a:effectLst/>
          </c:spPr>
          <c:marker>
            <c:symbol val="diamond"/>
            <c:size val="15"/>
            <c:spPr>
              <a:solidFill>
                <a:srgbClr val="A5A5A5"/>
              </a:solidFill>
            </c:spPr>
          </c:marker>
          <c:dPt>
            <c:idx val="0"/>
            <c:marker>
              <c:spPr>
                <a:solidFill>
                  <a:srgbClr val="5B9BD5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BB3-4A17-A0D0-00DDDB10A35C}"/>
              </c:ext>
            </c:extLst>
          </c:dPt>
          <c:dPt>
            <c:idx val="1"/>
            <c:marker>
              <c:spPr>
                <a:solidFill>
                  <a:srgbClr val="ED7D31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BB3-4A17-A0D0-00DDDB10A35C}"/>
              </c:ext>
            </c:extLst>
          </c:dPt>
          <c:dLbls>
            <c:dLbl>
              <c:idx val="0"/>
              <c:layout>
                <c:manualLayout>
                  <c:x val="-2.2929771166300679E-3"/>
                  <c:y val="0.11186170839399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B3-4A17-A0D0-00DDDB10A35C}"/>
                </c:ext>
              </c:extLst>
            </c:dLbl>
            <c:dLbl>
              <c:idx val="1"/>
              <c:layout>
                <c:manualLayout>
                  <c:x val="-1.605083981641027E-2"/>
                  <c:y val="0.12780420384227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B3-4A17-A0D0-00DDDB10A35C}"/>
                </c:ext>
              </c:extLst>
            </c:dLbl>
            <c:dLbl>
              <c:idx val="2"/>
              <c:layout>
                <c:manualLayout>
                  <c:x val="-1.1464885583150132E-2"/>
                  <c:y val="6.99135677462471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571675124502341E-2"/>
                      <c:h val="7.741762401767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BB3-4A17-A0D0-00DDDB10A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</c:v>
                </c:pt>
                <c:pt idx="1">
                  <c:v>21</c:v>
                </c:pt>
                <c:pt idx="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BB3-4A17-A0D0-00DDDB10A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343552"/>
        <c:axId val="78379648"/>
      </c:lineChart>
      <c:catAx>
        <c:axId val="78343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78379648"/>
        <c:crosses val="autoZero"/>
        <c:auto val="1"/>
        <c:lblAlgn val="ctr"/>
        <c:lblOffset val="100"/>
        <c:noMultiLvlLbl val="0"/>
      </c:catAx>
      <c:valAx>
        <c:axId val="7837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34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19655618266014"/>
          <c:y val="0.29051488508578993"/>
          <c:w val="0.2175867372759179"/>
          <c:h val="0.30030574799626997"/>
        </c:manualLayout>
      </c:layout>
      <c:overlay val="0"/>
      <c:txPr>
        <a:bodyPr/>
        <a:lstStyle/>
        <a:p>
          <a:pPr>
            <a:defRPr sz="12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</a:t>
            </a:r>
            <a:r>
              <a:rPr lang="ru-RU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</a:t>
            </a:r>
            <a:r>
              <a:rPr lang="ru-RU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145 школьников</a:t>
            </a:r>
            <a:endParaRPr lang="ru-RU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658159860305063"/>
          <c:y val="2.913041134663927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9175992909272916E-2"/>
          <c:y val="0.22497431974564025"/>
          <c:w val="0.54580483085227371"/>
          <c:h val="0.77442739818405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Участвовало 183 ученика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dPt>
            <c:idx val="0"/>
            <c:bubble3D val="0"/>
            <c:spPr>
              <a:solidFill>
                <a:srgbClr val="C836A2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AB-4087-B7CC-D1AC56A923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rgbClr val="0070C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AB-4087-B7CC-D1AC56A92372}"/>
              </c:ext>
            </c:extLst>
          </c:dPt>
          <c:dLbls>
            <c:dLbl>
              <c:idx val="0"/>
              <c:layout>
                <c:manualLayout>
                  <c:x val="0.11914488017429196"/>
                  <c:y val="2.84697402528500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AB-4087-B7CC-D1AC56A92372}"/>
                </c:ext>
              </c:extLst>
            </c:dLbl>
            <c:dLbl>
              <c:idx val="1"/>
              <c:layout>
                <c:manualLayout>
                  <c:x val="-0.1123366013071896"/>
                  <c:y val="-9.01541774673588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4AB-4087-B7CC-D1AC56A92372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Обучились </c:v>
                </c:pt>
                <c:pt idx="1">
                  <c:v>Не обучились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AB-4087-B7CC-D1AC56A923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145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4AB-4087-B7CC-D1AC56A923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F4AB-4087-B7CC-D1AC56A92372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Обучились </c:v>
                </c:pt>
                <c:pt idx="1">
                  <c:v>Не обучились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9-F4AB-4087-B7CC-D1AC56A923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14722824076574E-2"/>
          <c:y val="1.8605079438836592E-2"/>
          <c:w val="0.92890672319806178"/>
          <c:h val="0.77451076813213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подлежащие тестированию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2022-2023 уч. год</c:v>
                </c:pt>
                <c:pt idx="1">
                  <c:v>2023-2024 уч. год</c:v>
                </c:pt>
                <c:pt idx="2">
                  <c:v>2024-2025 уч. 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664</c:v>
                </c:pt>
                <c:pt idx="1">
                  <c:v>643</c:v>
                </c:pt>
                <c:pt idx="2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C-42C1-B523-8343C5F8A0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учащиеся прошедшие тестирование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2022-2023 уч. год</c:v>
                </c:pt>
                <c:pt idx="1">
                  <c:v>2023-2024 уч. год</c:v>
                </c:pt>
                <c:pt idx="2">
                  <c:v>2024-2025 уч. год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664</c:v>
                </c:pt>
                <c:pt idx="1">
                  <c:v>643</c:v>
                </c:pt>
                <c:pt idx="2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FC-42C1-B523-8343C5F8A0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результат обработки анкет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strRef>
              <c:f>Лист1!$A$2:$A$5</c:f>
              <c:strCache>
                <c:ptCount val="3"/>
                <c:pt idx="0">
                  <c:v>2022-2023 уч. год</c:v>
                </c:pt>
                <c:pt idx="1">
                  <c:v>2023-2024 уч. год</c:v>
                </c:pt>
                <c:pt idx="2">
                  <c:v>2024-2025 уч. год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41</c:v>
                </c:pt>
                <c:pt idx="1">
                  <c:v>33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FC-42C1-B523-8343C5F8A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297408"/>
        <c:axId val="61298944"/>
      </c:barChart>
      <c:catAx>
        <c:axId val="6129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98944"/>
        <c:crosses val="autoZero"/>
        <c:auto val="1"/>
        <c:lblAlgn val="ctr"/>
        <c:lblOffset val="100"/>
        <c:noMultiLvlLbl val="0"/>
      </c:catAx>
      <c:valAx>
        <c:axId val="6129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297408"/>
        <c:crosses val="autoZero"/>
        <c:crossBetween val="between"/>
      </c:valAx>
      <c:spPr>
        <a:noFill/>
        <a:ln>
          <a:solidFill>
            <a:srgbClr val="002060"/>
          </a:solidFill>
        </a:ln>
        <a:effectLst/>
      </c:spPr>
    </c:plotArea>
    <c:legend>
      <c:legendPos val="b"/>
      <c:layout>
        <c:manualLayout>
          <c:xMode val="edge"/>
          <c:yMode val="edge"/>
          <c:x val="0.7160527426010932"/>
          <c:y val="0.15171020829111148"/>
          <c:w val="0.26075627540030943"/>
          <c:h val="0.531545292587773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2060"/>
                </a:solidFill>
              </a:rPr>
              <a:t>Квалификационный уровень педагогических </a:t>
            </a:r>
            <a:r>
              <a:rPr lang="ru-RU" sz="1600" b="1" dirty="0" smtClean="0">
                <a:solidFill>
                  <a:srgbClr val="002060"/>
                </a:solidFill>
              </a:rPr>
              <a:t>работников, %</a:t>
            </a:r>
            <a:endParaRPr lang="ru-RU" sz="1600" b="1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14558335292043723"/>
          <c:y val="6.8771150705112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6044749171299734"/>
          <c:y val="0.33830188799754757"/>
          <c:w val="0.31506078936998722"/>
          <c:h val="0.4886479037862143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Категория работников</c:v>
                </c:pt>
              </c:strCache>
            </c:strRef>
          </c:tx>
          <c:spPr>
            <a:ln>
              <a:solidFill>
                <a:srgbClr val="14967C">
                  <a:lumMod val="50000"/>
                </a:srgbClr>
              </a:solidFill>
            </a:ln>
          </c:spPr>
          <c:dPt>
            <c:idx val="0"/>
            <c:bubble3D val="0"/>
            <c:spPr>
              <a:solidFill>
                <a:srgbClr val="052F61">
                  <a:lumMod val="60000"/>
                  <a:lumOff val="40000"/>
                </a:srgbClr>
              </a:solidFill>
              <a:ln>
                <a:solidFill>
                  <a:srgbClr val="14967C">
                    <a:lumMod val="50000"/>
                  </a:srgb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0-4D8F-B8B6-202CD627E6B4}"/>
              </c:ext>
            </c:extLst>
          </c:dPt>
          <c:dPt>
            <c:idx val="1"/>
            <c:bubble3D val="0"/>
            <c:spPr>
              <a:solidFill>
                <a:srgbClr val="C836A2"/>
              </a:solidFill>
              <a:ln>
                <a:solidFill>
                  <a:srgbClr val="14967C">
                    <a:lumMod val="50000"/>
                  </a:srgb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0-4D8F-B8B6-202CD627E6B4}"/>
              </c:ext>
            </c:extLst>
          </c:dPt>
          <c:dPt>
            <c:idx val="2"/>
            <c:bubble3D val="0"/>
            <c:spPr>
              <a:solidFill>
                <a:srgbClr val="14967C">
                  <a:lumMod val="75000"/>
                </a:srgbClr>
              </a:solidFill>
              <a:ln>
                <a:solidFill>
                  <a:srgbClr val="14967C">
                    <a:lumMod val="50000"/>
                  </a:srgb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0-4D8F-B8B6-202CD627E6B4}"/>
              </c:ext>
            </c:extLst>
          </c:dPt>
          <c:dLbls>
            <c:dLbl>
              <c:idx val="0"/>
              <c:layout>
                <c:manualLayout>
                  <c:x val="4.2979247463470045E-2"/>
                  <c:y val="3.6600530371414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70-4D8F-B8B6-202CD627E6B4}"/>
                </c:ext>
              </c:extLst>
            </c:dLbl>
            <c:dLbl>
              <c:idx val="1"/>
              <c:layout>
                <c:manualLayout>
                  <c:x val="-8.6868805578407218E-2"/>
                  <c:y val="-7.1372398307587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570-4D8F-B8B6-202CD627E6B4}"/>
                </c:ext>
              </c:extLst>
            </c:dLbl>
            <c:dLbl>
              <c:idx val="2"/>
              <c:layout>
                <c:manualLayout>
                  <c:x val="-8.7904473694519567E-3"/>
                  <c:y val="1.386264511177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570-4D8F-B8B6-202CD627E6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1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24.1</c:v>
                </c:pt>
                <c:pt idx="1">
                  <c:v>61.7</c:v>
                </c:pt>
                <c:pt idx="2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70-4D8F-B8B6-202CD627E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solidFill>
        <a:srgbClr val="052F61"/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</a:rPr>
              <a:t>Возрастной состав педагогических работников, чел.</a:t>
            </a:r>
            <a:endParaRPr lang="ru-RU" sz="1600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ДОУ</c:v>
                </c:pt>
              </c:strCache>
            </c:strRef>
          </c:tx>
          <c:spPr>
            <a:solidFill>
              <a:srgbClr val="C836A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30 лет</c:v>
                </c:pt>
                <c:pt idx="1">
                  <c:v>30-50 лет</c:v>
                </c:pt>
                <c:pt idx="2">
                  <c:v>50-60 лет</c:v>
                </c:pt>
                <c:pt idx="3">
                  <c:v>более 60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40</c:v>
                </c:pt>
                <c:pt idx="2">
                  <c:v>18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A-45F8-9085-8872CE7732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30 лет</c:v>
                </c:pt>
                <c:pt idx="1">
                  <c:v>30-50 лет</c:v>
                </c:pt>
                <c:pt idx="2">
                  <c:v>50-60 лет</c:v>
                </c:pt>
                <c:pt idx="3">
                  <c:v>более 60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92</c:v>
                </c:pt>
                <c:pt idx="2">
                  <c:v>85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A-45F8-9085-8872CE77321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ДОД</c:v>
                </c:pt>
              </c:strCache>
            </c:strRef>
          </c:tx>
          <c:spPr>
            <a:solidFill>
              <a:srgbClr val="0A561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30 лет</c:v>
                </c:pt>
                <c:pt idx="1">
                  <c:v>30-50 лет</c:v>
                </c:pt>
                <c:pt idx="2">
                  <c:v>50-60 лет</c:v>
                </c:pt>
                <c:pt idx="3">
                  <c:v>более 60 лет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FA-45F8-9085-8872CE773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00960"/>
        <c:axId val="72610944"/>
      </c:barChart>
      <c:catAx>
        <c:axId val="726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610944"/>
        <c:crosses val="autoZero"/>
        <c:auto val="1"/>
        <c:lblAlgn val="ctr"/>
        <c:lblOffset val="100"/>
        <c:noMultiLvlLbl val="0"/>
      </c:catAx>
      <c:valAx>
        <c:axId val="726109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60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52F61"/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педагоги</a:t>
            </a:r>
            <a:r>
              <a:rPr lang="ru-RU" sz="1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стажем до 3-х лет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32891607017466"/>
          <c:y val="0.23589983224691641"/>
          <c:w val="0.61045530806619508"/>
          <c:h val="0.55151431616245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0992389398466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49B-4D7E-BA46-3C1668B9B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B-4D7E-BA46-3C1668B9B7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9037232569299116E-17"/>
                  <c:y val="1.2198477879693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49B-4D7E-BA46-3C1668B9B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9B-4D7E-BA46-3C1668B9B7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количество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9B-4D7E-BA46-3C1668B9B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48064"/>
        <c:axId val="73049600"/>
      </c:barChart>
      <c:catAx>
        <c:axId val="7304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049600"/>
        <c:crosses val="autoZero"/>
        <c:auto val="1"/>
        <c:lblAlgn val="ctr"/>
        <c:lblOffset val="100"/>
        <c:noMultiLvlLbl val="0"/>
      </c:catAx>
      <c:valAx>
        <c:axId val="7304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048064"/>
        <c:crosses val="autoZero"/>
        <c:crossBetween val="between"/>
      </c:valAx>
      <c:spPr>
        <a:noFill/>
        <a:ln>
          <a:solidFill>
            <a:srgbClr val="002060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7851188217112"/>
          <c:y val="0.2230851871577883"/>
          <c:w val="0.15727464691731619"/>
          <c:h val="0.57664894365503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педагогических работников, чел.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564658906906928"/>
          <c:y val="0.24879723482625946"/>
          <c:w val="0.83574530367058975"/>
          <c:h val="0.4636331574127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1"/>
              <c:layout>
                <c:manualLayout>
                  <c:x val="-1.9841264674919638E-2"/>
                  <c:y val="4.99376172993344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908-41B3-B1DF-A9C4E71EEE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77</c:v>
                </c:pt>
                <c:pt idx="1">
                  <c:v>205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08-41B3-B1DF-A9C4E71EEE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73</c:v>
                </c:pt>
                <c:pt idx="1">
                  <c:v>205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08-41B3-B1DF-A9C4E71EEE3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2E83C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1"/>
              <c:layout>
                <c:manualLayout>
                  <c:x val="1.3227509783279762E-2"/>
                  <c:y val="4.99376172993344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908-41B3-B1DF-A9C4E71EEE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71</c:v>
                </c:pt>
                <c:pt idx="1">
                  <c:v>208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08-41B3-B1DF-A9C4E71EE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274112"/>
        <c:axId val="73275648"/>
      </c:barChart>
      <c:catAx>
        <c:axId val="7327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75648"/>
        <c:crosses val="autoZero"/>
        <c:auto val="1"/>
        <c:lblAlgn val="ctr"/>
        <c:lblOffset val="100"/>
        <c:noMultiLvlLbl val="0"/>
      </c:catAx>
      <c:valAx>
        <c:axId val="732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7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75694873929121E-2"/>
          <c:y val="5.0195220857858831E-2"/>
          <c:w val="0.62629754029498363"/>
          <c:h val="0.78607472465298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обучаются на "5", чел.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1.42608954083098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163605408884389E-2"/>
                      <c:h val="8.11212919894573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B2C-430C-9538-284953B8A84B}"/>
                </c:ext>
              </c:extLst>
            </c:dLbl>
            <c:dLbl>
              <c:idx val="1"/>
              <c:layout>
                <c:manualLayout>
                  <c:x val="-9.5072636055399777E-3"/>
                  <c:y val="-4.232774607085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2C-430C-9538-284953B8A84B}"/>
                </c:ext>
              </c:extLst>
            </c:dLbl>
            <c:dLbl>
              <c:idx val="2"/>
              <c:layout>
                <c:manualLayout>
                  <c:x val="-9.507263605539884E-3"/>
                  <c:y val="-8.48791519522808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B2C-430C-9538-284953B8A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144</c:v>
                </c:pt>
                <c:pt idx="1">
                  <c:v>152</c:v>
                </c:pt>
                <c:pt idx="2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D9-47A3-94AF-88021B3BB2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обучаются на "4" и "5", чел.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1.42608954083098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B2C-430C-9538-284953B8A84B}"/>
                </c:ext>
              </c:extLst>
            </c:dLbl>
            <c:dLbl>
              <c:idx val="1"/>
              <c:layout>
                <c:manualLayout>
                  <c:x val="-1.90145272110797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B2C-430C-9538-284953B8A84B}"/>
                </c:ext>
              </c:extLst>
            </c:dLbl>
            <c:dLbl>
              <c:idx val="2"/>
              <c:layout>
                <c:manualLayout>
                  <c:x val="-9.50726360553997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2C-430C-9538-284953B8A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631</c:v>
                </c:pt>
                <c:pt idx="1">
                  <c:v>608</c:v>
                </c:pt>
                <c:pt idx="2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D9-47A3-94AF-88021B3BB2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2.3751361027794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D7B-48AD-B87A-D9AAF189E0D2}"/>
                </c:ext>
              </c:extLst>
            </c:dLbl>
            <c:dLbl>
              <c:idx val="1"/>
              <c:layout>
                <c:manualLayout>
                  <c:x val="1.42508166166766E-2"/>
                  <c:y val="-4.2759171926550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D7B-48AD-B87A-D9AAF189E0D2}"/>
                </c:ext>
              </c:extLst>
            </c:dLbl>
            <c:dLbl>
              <c:idx val="2"/>
              <c:layout>
                <c:manualLayout>
                  <c:x val="1.42508166166766E-2"/>
                  <c:y val="-7.839090962019764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D7B-48AD-B87A-D9AAF189E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46.9</c:v>
                </c:pt>
                <c:pt idx="1">
                  <c:v>47.6</c:v>
                </c:pt>
                <c:pt idx="2">
                  <c:v>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D9-47A3-94AF-88021B3BB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303040"/>
        <c:axId val="62933632"/>
      </c:barChart>
      <c:catAx>
        <c:axId val="61303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 anchor="t"/>
          <a:lstStyle/>
          <a:p>
            <a:pPr>
              <a:defRPr sz="1400" b="0" i="0" smtId="429496729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933632"/>
        <c:crosses val="autoZero"/>
        <c:auto val="0"/>
        <c:lblAlgn val="ctr"/>
        <c:lblOffset val="100"/>
        <c:noMultiLvlLbl val="0"/>
      </c:catAx>
      <c:valAx>
        <c:axId val="62933632"/>
        <c:scaling>
          <c:orientation val="minMax"/>
        </c:scaling>
        <c:delete val="1"/>
        <c:axPos val="l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61303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06630039215088"/>
          <c:y val="0.11825172603130363"/>
          <c:w val="0.29294723861715727"/>
          <c:h val="0.60233809828645413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b="1" spc="-100" baseline="0" smtId="4294967295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</c:spPr>
  <c:txPr>
    <a:bodyPr/>
    <a:lstStyle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kern="1200" spc="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Количество выпускников 11 класса, получивших аттестат с отличием, чел.</a:t>
            </a:r>
          </a:p>
        </c:rich>
      </c:tx>
      <c:layout>
        <c:manualLayout>
          <c:xMode val="edge"/>
          <c:yMode val="edge"/>
          <c:x val="0.12347167318030716"/>
          <c:y val="4.896904370541671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коичество учащихся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102463713931782"/>
                  <c:y val="-1.6496320312902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9C0-415F-9BFD-335C025E1C61}"/>
                </c:ext>
              </c:extLst>
            </c:dLbl>
            <c:dLbl>
              <c:idx val="1"/>
              <c:layout>
                <c:manualLayout>
                  <c:x val="-3.6736231687024702E-2"/>
                  <c:y val="-0.11218506052896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9C0-415F-9BFD-335C025E1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C0-415F-9BFD-335C025E1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279744"/>
        <c:axId val="77620352"/>
      </c:lineChart>
      <c:catAx>
        <c:axId val="7327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620352"/>
        <c:crosses val="autoZero"/>
        <c:auto val="1"/>
        <c:lblAlgn val="ctr"/>
        <c:lblOffset val="100"/>
        <c:noMultiLvlLbl val="0"/>
      </c:catAx>
      <c:valAx>
        <c:axId val="7762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7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 класс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98.04</c:v>
                </c:pt>
                <c:pt idx="1">
                  <c:v>92.45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6-4DB4-8156-8B3F90941E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 класс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91.3</c:v>
                </c:pt>
                <c:pt idx="1">
                  <c:v>83.73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E6-4DB4-8156-8B3F90941E9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6 класс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84.18</c:v>
                </c:pt>
                <c:pt idx="1">
                  <c:v>85.98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6-4DB4-8156-8B3F90941E9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7 класс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89.68</c:v>
                </c:pt>
                <c:pt idx="1">
                  <c:v>92.26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6-4DB4-8156-8B3F90941E9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8 класс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94.57</c:v>
                </c:pt>
                <c:pt idx="1">
                  <c:v>88.52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E6-4DB4-8156-8B3F90941E9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10 класс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82.35</c:v>
                </c:pt>
                <c:pt idx="1">
                  <c:v>90.38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E6-4DB4-8156-8B3F90941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909760"/>
        <c:axId val="59554048"/>
      </c:barChart>
      <c:catAx>
        <c:axId val="55909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554048"/>
        <c:crosses val="autoZero"/>
        <c:auto val="1"/>
        <c:lblAlgn val="ctr"/>
        <c:lblOffset val="100"/>
        <c:noMultiLvlLbl val="0"/>
      </c:catAx>
      <c:valAx>
        <c:axId val="59554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9097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sz="1600" dirty="0" smtClean="0">
                <a:solidFill>
                  <a:srgbClr val="FF0000"/>
                </a:solidFill>
              </a:rPr>
              <a:t>Средняя</a:t>
            </a:r>
            <a:r>
              <a:rPr lang="ru-RU" sz="1600" baseline="0" dirty="0" smtClean="0">
                <a:solidFill>
                  <a:srgbClr val="FF0000"/>
                </a:solidFill>
              </a:rPr>
              <a:t> отметка</a:t>
            </a:r>
            <a:r>
              <a:rPr lang="ru-RU" sz="1600" dirty="0" smtClean="0">
                <a:solidFill>
                  <a:srgbClr val="FF0000"/>
                </a:solidFill>
              </a:rPr>
              <a:t> ОГЭ 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9971356708672031"/>
          <c:y val="8.654713001060517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302671991116639"/>
          <c:y val="0.11175135241967049"/>
          <c:w val="0.75113173912639664"/>
          <c:h val="0.5742319226264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glow" dir="t">
                <a:rot lat="0" lon="0" rev="4800000"/>
              </a:lightRig>
            </a:scene3d>
            <a:sp3d prstMaterial="matte">
              <a:bevelT w="127000" h="63500"/>
            </a:sp3d>
          </c:spPr>
          <c:invertIfNegative val="0"/>
          <c:dLbls>
            <c:dLbl>
              <c:idx val="0"/>
              <c:layout>
                <c:manualLayout>
                  <c:x val="-1.4109298586845398E-2"/>
                  <c:y val="9.23518463969233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4C1-4B22-B1E6-1E45730F0A84}"/>
                </c:ext>
              </c:extLst>
            </c:dLbl>
            <c:dLbl>
              <c:idx val="4"/>
              <c:layout>
                <c:manualLayout>
                  <c:x val="-8.2725854590535268E-3"/>
                  <c:y val="2.41017481312156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C1-4B22-B1E6-1E45730F0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smtId="4294967295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информатика</c:v>
                </c:pt>
                <c:pt idx="5">
                  <c:v>география</c:v>
                </c:pt>
                <c:pt idx="6">
                  <c:v>химия</c:v>
                </c:pt>
                <c:pt idx="7">
                  <c:v>физика </c:v>
                </c:pt>
                <c:pt idx="8">
                  <c:v>история</c:v>
                </c:pt>
                <c:pt idx="9">
                  <c:v>английский язык</c:v>
                </c:pt>
                <c:pt idx="10">
                  <c:v>литература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3.8</c:v>
                </c:pt>
                <c:pt idx="1">
                  <c:v>3.6</c:v>
                </c:pt>
                <c:pt idx="2">
                  <c:v>3.4</c:v>
                </c:pt>
                <c:pt idx="3">
                  <c:v>3.7</c:v>
                </c:pt>
                <c:pt idx="4">
                  <c:v>3.4</c:v>
                </c:pt>
                <c:pt idx="5">
                  <c:v>3.6</c:v>
                </c:pt>
                <c:pt idx="6">
                  <c:v>4.2</c:v>
                </c:pt>
                <c:pt idx="7">
                  <c:v>3.4</c:v>
                </c:pt>
                <c:pt idx="8">
                  <c:v>3.4</c:v>
                </c:pt>
                <c:pt idx="9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C1-4B22-B1E6-1E45730F0A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Lbls>
            <c:dLbl>
              <c:idx val="0"/>
              <c:layout>
                <c:manualLayout>
                  <c:x val="1.5432098765432107E-2"/>
                  <c:y val="-2.4539260885191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C1-4B22-B1E6-1E45730F0A84}"/>
                </c:ext>
              </c:extLst>
            </c:dLbl>
            <c:dLbl>
              <c:idx val="1"/>
              <c:layout>
                <c:manualLayout>
                  <c:x val="1.7885741712841449E-2"/>
                  <c:y val="-2.1033652187306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4C1-4B22-B1E6-1E45730F0A84}"/>
                </c:ext>
              </c:extLst>
            </c:dLbl>
            <c:dLbl>
              <c:idx val="2"/>
              <c:layout>
                <c:manualLayout>
                  <c:x val="2.3148148148148147E-2"/>
                  <c:y val="-1.75280434894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4C1-4B22-B1E6-1E45730F0A84}"/>
                </c:ext>
              </c:extLst>
            </c:dLbl>
            <c:dLbl>
              <c:idx val="3"/>
              <c:layout>
                <c:manualLayout>
                  <c:x val="1.6271503488523867E-2"/>
                  <c:y val="-7.01121739576887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4C1-4B22-B1E6-1E45730F0A84}"/>
                </c:ext>
              </c:extLst>
            </c:dLbl>
            <c:dLbl>
              <c:idx val="4"/>
              <c:layout>
                <c:manualLayout>
                  <c:x val="1.5432098765432107E-2"/>
                  <c:y val="-1.4022434791537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4C1-4B22-B1E6-1E45730F0A84}"/>
                </c:ext>
              </c:extLst>
            </c:dLbl>
            <c:dLbl>
              <c:idx val="5"/>
              <c:layout>
                <c:manualLayout>
                  <c:x val="5.7870370370369673E-3"/>
                  <c:y val="-2.1033652187306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4C1-4B22-B1E6-1E45730F0A84}"/>
                </c:ext>
              </c:extLst>
            </c:dLbl>
            <c:dLbl>
              <c:idx val="6"/>
              <c:layout>
                <c:manualLayout>
                  <c:x val="1.9709797560027081E-2"/>
                  <c:y val="-1.051682609365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4C1-4B22-B1E6-1E45730F0A84}"/>
                </c:ext>
              </c:extLst>
            </c:dLbl>
            <c:dLbl>
              <c:idx val="7"/>
              <c:layout>
                <c:manualLayout>
                  <c:x val="1.2203627616392754E-2"/>
                  <c:y val="-7.01121739576887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4C1-4B22-B1E6-1E45730F0A84}"/>
                </c:ext>
              </c:extLst>
            </c:dLbl>
            <c:dLbl>
              <c:idx val="8"/>
              <c:layout>
                <c:manualLayout>
                  <c:x val="5.7870370370368953E-3"/>
                  <c:y val="-2.4539260885191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4C1-4B22-B1E6-1E45730F0A84}"/>
                </c:ext>
              </c:extLst>
            </c:dLbl>
            <c:dLbl>
              <c:idx val="9"/>
              <c:layout>
                <c:manualLayout>
                  <c:x val="2.4197409351608801E-2"/>
                  <c:y val="-1.4022434791537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4C1-4B22-B1E6-1E45730F0A84}"/>
                </c:ext>
              </c:extLst>
            </c:dLbl>
            <c:dLbl>
              <c:idx val="10"/>
              <c:layout>
                <c:manualLayout>
                  <c:x val="7.7160493827160568E-3"/>
                  <c:y val="-1.4022434791537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4C1-4B22-B1E6-1E45730F0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информатика</c:v>
                </c:pt>
                <c:pt idx="5">
                  <c:v>география</c:v>
                </c:pt>
                <c:pt idx="6">
                  <c:v>химия</c:v>
                </c:pt>
                <c:pt idx="7">
                  <c:v>физика </c:v>
                </c:pt>
                <c:pt idx="8">
                  <c:v>история</c:v>
                </c:pt>
                <c:pt idx="9">
                  <c:v>английский язык</c:v>
                </c:pt>
                <c:pt idx="10">
                  <c:v>литература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3.7</c:v>
                </c:pt>
                <c:pt idx="1">
                  <c:v>3.7</c:v>
                </c:pt>
                <c:pt idx="2">
                  <c:v>3.6</c:v>
                </c:pt>
                <c:pt idx="3">
                  <c:v>3.9</c:v>
                </c:pt>
                <c:pt idx="4">
                  <c:v>3.6</c:v>
                </c:pt>
                <c:pt idx="5">
                  <c:v>3.9</c:v>
                </c:pt>
                <c:pt idx="6">
                  <c:v>4.4000000000000004</c:v>
                </c:pt>
                <c:pt idx="7">
                  <c:v>3.5</c:v>
                </c:pt>
                <c:pt idx="8">
                  <c:v>3.8</c:v>
                </c:pt>
                <c:pt idx="9">
                  <c:v>4.3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4C1-4B22-B1E6-1E45730F0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200832"/>
        <c:axId val="78337920"/>
      </c:barChart>
      <c:catAx>
        <c:axId val="7820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solidFill>
              <a:srgbClr val="002060"/>
            </a:solidFill>
          </a:ln>
        </c:spPr>
        <c:txPr>
          <a:bodyPr/>
          <a:lstStyle/>
          <a:p>
            <a:pPr>
              <a:defRPr sz="1100" b="1" i="0" baseline="0" smtId="4294967295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337920"/>
        <c:crosses val="autoZero"/>
        <c:auto val="0"/>
        <c:lblAlgn val="ctr"/>
        <c:lblOffset val="100"/>
        <c:noMultiLvlLbl val="0"/>
      </c:catAx>
      <c:valAx>
        <c:axId val="78337920"/>
        <c:scaling>
          <c:orientation val="minMax"/>
        </c:scaling>
        <c:delete val="0"/>
        <c:axPos val="l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 sz="1000" b="0" i="0" baseline="0" smtId="4294967295">
                <a:solidFill>
                  <a:srgbClr val="0037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20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8764653298102415E-2"/>
          <c:y val="0.21639294395497816"/>
          <c:w val="0.11219791716603733"/>
          <c:h val="0.27828184321040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</c:spPr>
  <c:txPr>
    <a:bodyPr/>
    <a:lstStyle/>
    <a:p>
      <a:pPr>
        <a:defRPr sz="1800" smtId="4294967295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0.52777</cdr:x>
      <cdr:y>0.24484</cdr:y>
    </cdr:from>
    <cdr:to>
      <cdr:x>0.5883</cdr:x>
      <cdr:y>0.37082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2648339" y="538381"/>
          <a:ext cx="30374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</a:rPr>
            <a:t>3</a:t>
          </a:r>
          <a:endParaRPr lang="ru-RU" sz="12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C94C-1477-4E09-8A0F-701008373C58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1243013"/>
            <a:ext cx="48466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E52B7-1235-4D93-BA40-66F6A3C9EF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52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24AA2-56B6-4891-AA47-D023C602E0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77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AE220-2E0D-4CB1-B00B-957A97F703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952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AE220-2E0D-4CB1-B00B-957A97F703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1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24AA2-56B6-4891-AA47-D023C602E0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77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2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2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125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5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261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5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8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5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2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8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2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5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0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9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08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BA77E-F41A-41E8-8F21-A19EB6835457}" type="datetimeFigureOut">
              <a:rPr lang="ru-RU" smtClean="0"/>
              <a:pPr/>
              <a:t>23.09.2025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6E3-438C-4030-9B5C-26F341DDF5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2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BA77E-F41A-41E8-8F21-A19EB683545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23.09.2025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CF6E3-438C-4030-9B5C-26F341DDF5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1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612" y="323668"/>
            <a:ext cx="1279887" cy="27793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2752" y="1934180"/>
            <a:ext cx="71419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стратегии развития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Белинском районе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760" y="4483002"/>
            <a:ext cx="434434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Щеголькова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Михайловна</a:t>
            </a:r>
            <a:r>
              <a:rPr lang="ru-RU" b="1" dirty="0" smtClean="0">
                <a:solidFill>
                  <a:srgbClr val="2E83C3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 - начальник </a:t>
            </a:r>
            <a:r>
              <a:rPr lang="ru-RU" b="1" dirty="0">
                <a:solidFill>
                  <a:srgbClr val="2E83C3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отдела образования администрации Белинского района Пензенской </a:t>
            </a:r>
            <a:r>
              <a:rPr lang="ru-RU" b="1" dirty="0" smtClean="0">
                <a:solidFill>
                  <a:srgbClr val="2E83C3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области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2103" y="6323938"/>
            <a:ext cx="116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9098" y="108224"/>
            <a:ext cx="6879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августовская педагогическая конференция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860" y="148063"/>
            <a:ext cx="8637343" cy="5837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6" tIns="45713" rIns="91426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24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C623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</a:t>
            </a:r>
            <a:r>
              <a:rPr kumimoji="0" lang="ru-RU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C623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24091" y="1195280"/>
            <a:ext cx="2980597" cy="119329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цифровой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гуманитарный профиль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средняя 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2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Белинского (с 2020 г.)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95534" y="996631"/>
            <a:ext cx="3015578" cy="278388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естественно-научный и технологический профиль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средняя 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Пушанино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 2021 г.),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средняя школа 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Лермонтово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 2022 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школы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г. Белинского, 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Поима, с.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Свищевки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2024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0962" r="8559" b="19657"/>
          <a:stretch/>
        </p:blipFill>
        <p:spPr>
          <a:xfrm>
            <a:off x="3760909" y="833441"/>
            <a:ext cx="2521697" cy="14179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2" y="4741620"/>
            <a:ext cx="3540439" cy="19942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31" y="3991106"/>
            <a:ext cx="2889784" cy="21745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9809" r="508" b="18350"/>
          <a:stretch/>
        </p:blipFill>
        <p:spPr>
          <a:xfrm>
            <a:off x="3944969" y="4389622"/>
            <a:ext cx="2580161" cy="215137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" y="2596286"/>
            <a:ext cx="2591115" cy="195095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18667" r="15587" b="36635"/>
          <a:stretch/>
        </p:blipFill>
        <p:spPr>
          <a:xfrm>
            <a:off x="3616379" y="2348767"/>
            <a:ext cx="2401974" cy="194366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805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754" y="229108"/>
            <a:ext cx="781912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езультаты Всероссийских проверочных работ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(процент подтвержденных оценок)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33835673"/>
              </p:ext>
            </p:extLst>
          </p:nvPr>
        </p:nvGraphicFramePr>
        <p:xfrm>
          <a:off x="1103754" y="1227666"/>
          <a:ext cx="7819128" cy="516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88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434" y="156020"/>
            <a:ext cx="854769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итоговая аттестация в 2025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19199" y="689746"/>
            <a:ext cx="4707384" cy="2281476"/>
          </a:xfrm>
          <a:prstGeom prst="flowChartAlternateProcess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Всего - </a:t>
            </a:r>
            <a:r>
              <a:rPr lang="ru-RU" sz="1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218 </a:t>
            </a:r>
            <a:r>
              <a:rPr lang="ru-RU" sz="1600" b="1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172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выпускника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 класса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166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человек – 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ОГЭ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(русский язык, математика + 2 из 9 предметов по выбору), 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 -</a:t>
            </a:r>
            <a:r>
              <a:rPr kumimoji="0" lang="ru-RU" sz="16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ГВЭ 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язык,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</a:t>
            </a:r>
            <a:r>
              <a:rPr kumimoji="0" lang="ru-RU" sz="160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выпускников 11 класса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ЕГЭ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(русский язык, математика профильного или базового уровня, 9 предметов по выбору)</a:t>
            </a: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736470"/>
            <a:ext cx="2917371" cy="2188029"/>
          </a:xfrm>
          <a:prstGeom prst="rect">
            <a:avLst/>
          </a:prstGeom>
          <a:ln>
            <a:solidFill>
              <a:srgbClr val="5B9BD5"/>
            </a:solidFill>
          </a:ln>
        </p:spPr>
      </p:pic>
      <p:graphicFrame>
        <p:nvGraphicFramePr>
          <p:cNvPr id="10" name="Объект 4"/>
          <p:cNvGraphicFramePr/>
          <p:nvPr>
            <p:extLst>
              <p:ext uri="{D42A27DB-BD31-4B8C-83A1-F6EECF244321}">
                <p14:modId xmlns:p14="http://schemas.microsoft.com/office/powerpoint/2010/main" val="2371126474"/>
              </p:ext>
            </p:extLst>
          </p:nvPr>
        </p:nvGraphicFramePr>
        <p:xfrm>
          <a:off x="836023" y="3119142"/>
          <a:ext cx="8290559" cy="362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3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3681300" y="751716"/>
            <a:ext cx="2307772" cy="4271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ОГЭ - 2025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239123" y="217967"/>
            <a:ext cx="9192127" cy="53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государственной итоговой аттестации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93701683"/>
              </p:ext>
            </p:extLst>
          </p:nvPr>
        </p:nvGraphicFramePr>
        <p:xfrm>
          <a:off x="341564" y="1178896"/>
          <a:ext cx="4493622" cy="243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80097217"/>
              </p:ext>
            </p:extLst>
          </p:nvPr>
        </p:nvGraphicFramePr>
        <p:xfrm>
          <a:off x="5085807" y="1178897"/>
          <a:ext cx="4243002" cy="243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58615860"/>
              </p:ext>
            </p:extLst>
          </p:nvPr>
        </p:nvGraphicFramePr>
        <p:xfrm>
          <a:off x="239123" y="3770810"/>
          <a:ext cx="6157626" cy="28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89" y="3691447"/>
            <a:ext cx="2286544" cy="30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>
          <a:xfrm>
            <a:off x="4000500" y="482600"/>
            <a:ext cx="1763124" cy="5222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ЕГЭ-2025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406552" y="65641"/>
            <a:ext cx="9192127" cy="53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государственной итоговой аттестации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62972072"/>
              </p:ext>
            </p:extLst>
          </p:nvPr>
        </p:nvGraphicFramePr>
        <p:xfrm>
          <a:off x="278675" y="990600"/>
          <a:ext cx="9109166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58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>
          <a:xfrm>
            <a:off x="4000500" y="482600"/>
            <a:ext cx="1763124" cy="5222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ЕГЭ-2025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472440" y="3651"/>
            <a:ext cx="9141824" cy="594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государственной итоговой аттестации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72440" y="2157839"/>
            <a:ext cx="3378925" cy="4567714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80 баллов и выше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17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выпускников по 7 предметам: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русский язык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(школы № 2 – 3 чел., №1 – 1 чел.,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Поима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1 чел.)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 - 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профильная математика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(школы № 1 и № 2)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человека – 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химия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(школы №2 – 2 чел., с. Пушанина – 1 чел.)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биология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(школы № 2 и с. 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Пушанино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обществознание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(школы № 1,</a:t>
            </a: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2 и с. Поима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kumimoji="0" lang="ru-R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физика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(школа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Свищевки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человек – 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информатика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(школа №1)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434" y="1076603"/>
            <a:ext cx="4448640" cy="902375"/>
          </a:xfrm>
          <a:prstGeom prst="flowChartAlternateProcess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90 баллов и выше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выпускница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1 предмету: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  <a:defRPr/>
            </a:pP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500" dirty="0" smtClean="0">
                <a:solidFill>
                  <a:srgbClr val="052F61"/>
                </a:solidFill>
                <a:latin typeface="Times New Roman" pitchFamily="18" charset="0"/>
                <a:cs typeface="Times New Roman" pitchFamily="18" charset="0"/>
              </a:rPr>
              <a:t> человек </a:t>
            </a:r>
            <a:r>
              <a:rPr lang="ru-RU" sz="1500" dirty="0">
                <a:solidFill>
                  <a:srgbClr val="052F6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>
                <a:solidFill>
                  <a:srgbClr val="052F61"/>
                </a:solidFill>
                <a:latin typeface="Times New Roman" pitchFamily="18" charset="0"/>
                <a:cs typeface="Times New Roman" pitchFamily="18" charset="0"/>
              </a:rPr>
              <a:t>русский язык </a:t>
            </a:r>
            <a:r>
              <a:rPr lang="ru-RU" sz="1500" dirty="0" smtClean="0">
                <a:solidFill>
                  <a:srgbClr val="052F61"/>
                </a:solidFill>
                <a:latin typeface="Times New Roman" pitchFamily="18" charset="0"/>
                <a:cs typeface="Times New Roman" pitchFamily="18" charset="0"/>
              </a:rPr>
              <a:t>(школа № 1)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06263660"/>
              </p:ext>
            </p:extLst>
          </p:nvPr>
        </p:nvGraphicFramePr>
        <p:xfrm>
          <a:off x="4202073" y="3239644"/>
          <a:ext cx="5412191" cy="337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2"/>
          <a:stretch/>
        </p:blipFill>
        <p:spPr>
          <a:xfrm>
            <a:off x="7379425" y="963413"/>
            <a:ext cx="1920016" cy="197415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74" y="1076603"/>
            <a:ext cx="2071819" cy="192938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363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1662" y="124239"/>
            <a:ext cx="8267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ГИА- 2025 в Белинском районе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6506" y="914401"/>
            <a:ext cx="80380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ОГЭ-2025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9 классов по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химии (4,4 б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.), английскому языку (4,3 б.), географии и биологии (3,9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2025 году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отметка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ОГЭ по русскому языку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 на 0,1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б.,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математике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выше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0,1 б. показателей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средний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 ЕГЭ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обязательным предметам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сравнению с прошлым годом (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ниже,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7,3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ниже,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базового уровня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 0,2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ЕГЭ-2025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 прошлогодних показателей по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предметам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(биологии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информатике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химии), в прошлом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- по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предметам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баллов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ЕГЭ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имеется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снизилось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выпускников, набравших в ЕГЭ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 баллов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выше: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предмету (2024 год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человек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8-и предметам)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увеличилось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выпускников, набравших в ЕГЭ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баллов и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17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выпускников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7-и предметам (2024 год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- 14 человек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6-и предметам)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сравнению с прошлым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предметам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(2024 год 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предметам)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нестабильные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предметам: русскому языку, истории,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информатике,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химии и обществознанию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(2024 год - по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предметам)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уменьшилось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выпускников (на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чел.),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прошедших минимальный порог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ЕГЭ по предметам: 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-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предметам (биологии – 1 чел.,  базовой математике – 1 чел., обществознанию – 4 чел., информатике – 1 чел.); в 2024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9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чел. по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5-и предметам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1066800" y="360132"/>
            <a:ext cx="7620000" cy="592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на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2025-2026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учебный год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школам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отделу образования Белинского района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 анализ результатов выпускных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экзаменов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составить План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подготовке выпускников текущего года к прохождению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районных методических объединений учителей-предметников при опорных средних школах,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тематические заседания РМО для учителей-предметников по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подготовке обучающихся к ГИА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работу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стажировочных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площадок, организованных на базе городских и сельских школ, по вопросам подготовки обучающихся к сдаче ОГЭ 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 по 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 (математике, географии, русскому языку, обществознанию) 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взять на контроль повышение квалификации педагогов, посещение постоянно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проводимых институтом регионального развития Пензенской области, и других мероприятий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работу по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 выявления, поддержки, развития и социализации одаренных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 образовательным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 необходимо составить План мероприятий по работе с мотивированными детьми с учетом результатов участия школьников в различных конкурсах, олимпиадах, научно-практических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 и др.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>
            <a:spLocks/>
          </p:cNvSpPr>
          <p:nvPr/>
        </p:nvSpPr>
        <p:spPr>
          <a:xfrm>
            <a:off x="522515" y="87388"/>
            <a:ext cx="881307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B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238760" marR="5080" lvl="0" indent="-226695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 smtClean="0"/>
              <a:t>Дошкольное образование в Белинском районе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BF00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6500" y="2763433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lvl="0" indent="56515" algn="ctr">
              <a:spcBef>
                <a:spcPts val="95"/>
              </a:spcBef>
              <a:defRPr/>
            </a:pPr>
            <a:endParaRPr lang="ru-RU" sz="1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958353" y="595110"/>
            <a:ext cx="3848848" cy="1736646"/>
          </a:xfrm>
          <a:prstGeom prst="flowChartAlternate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Рожкова </a:t>
            </a:r>
            <a:r>
              <a:rPr lang="ru-RU" sz="1600" b="1" kern="0" dirty="0">
                <a:solidFill>
                  <a:srgbClr val="FF0000"/>
                </a:solidFill>
                <a:latin typeface="Times New Roman"/>
                <a:cs typeface="Times New Roman"/>
              </a:rPr>
              <a:t>Людмила Викторовна </a:t>
            </a:r>
            <a:r>
              <a:rPr lang="ru-RU" sz="1600" kern="0" spc="-50" dirty="0">
                <a:solidFill>
                  <a:srgbClr val="001F5F"/>
                </a:solidFill>
                <a:latin typeface="Times New Roman"/>
                <a:cs typeface="Times New Roman"/>
              </a:rPr>
              <a:t>- </a:t>
            </a:r>
            <a:r>
              <a:rPr lang="ru-RU" sz="1600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воспитатель</a:t>
            </a:r>
            <a:r>
              <a:rPr lang="ru-RU" sz="1600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МДОУ</a:t>
            </a:r>
            <a:r>
              <a:rPr lang="ru-RU" sz="1600" kern="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dirty="0">
                <a:solidFill>
                  <a:srgbClr val="001F5F"/>
                </a:solidFill>
                <a:latin typeface="Times New Roman"/>
                <a:cs typeface="Times New Roman"/>
              </a:rPr>
              <a:t>ДС</a:t>
            </a:r>
            <a:r>
              <a:rPr lang="ru-RU" sz="1600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dirty="0">
                <a:solidFill>
                  <a:srgbClr val="001F5F"/>
                </a:solidFill>
                <a:latin typeface="Times New Roman"/>
                <a:cs typeface="Times New Roman"/>
              </a:rPr>
              <a:t>№</a:t>
            </a:r>
            <a:r>
              <a:rPr lang="ru-RU" sz="1600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dirty="0">
                <a:solidFill>
                  <a:srgbClr val="001F5F"/>
                </a:solidFill>
                <a:latin typeface="Times New Roman"/>
                <a:cs typeface="Times New Roman"/>
              </a:rPr>
              <a:t>4</a:t>
            </a:r>
            <a:r>
              <a:rPr lang="ru-RU" sz="1600" kern="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endParaRPr lang="ru-RU" sz="1600" kern="0" spc="-15" dirty="0" smtClean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spc="-10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lang="ru-RU" sz="1600" kern="0" spc="-105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r>
              <a:rPr lang="ru-RU" sz="1600" kern="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Белинского (победитель</a:t>
            </a:r>
            <a:r>
              <a:rPr lang="ru-RU" sz="1600" kern="0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lang="ru-RU" sz="1600" kern="0" spc="2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20" dirty="0">
                <a:solidFill>
                  <a:srgbClr val="001F5F"/>
                </a:solidFill>
                <a:latin typeface="Times New Roman"/>
                <a:cs typeface="Times New Roman"/>
              </a:rPr>
              <a:t>этапа областного</a:t>
            </a:r>
            <a:r>
              <a:rPr lang="ru-RU" sz="1600" kern="0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конкурса</a:t>
            </a:r>
            <a:r>
              <a:rPr lang="ru-RU" sz="1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«Лучший</a:t>
            </a:r>
            <a:r>
              <a:rPr lang="ru-RU" sz="1600" kern="0" spc="-4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воспитатель</a:t>
            </a:r>
            <a:r>
              <a:rPr lang="ru-RU" sz="1600" kern="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600" kern="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образовательной организации</a:t>
            </a:r>
            <a:r>
              <a:rPr lang="ru-RU" sz="1600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_8684.PNG"/>
          <p:cNvPicPr>
            <a:picLocks noChangeAspect="1"/>
          </p:cNvPicPr>
          <p:nvPr/>
        </p:nvPicPr>
        <p:blipFill>
          <a:blip r:embed="rId2" cstate="print"/>
          <a:srcRect l="12438" b="11750"/>
          <a:stretch>
            <a:fillRect/>
          </a:stretch>
        </p:blipFill>
        <p:spPr>
          <a:xfrm>
            <a:off x="533400" y="754061"/>
            <a:ext cx="2282363" cy="3068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71" y="592635"/>
            <a:ext cx="2715021" cy="2036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44" y="2705100"/>
            <a:ext cx="2658962" cy="1994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" y="4022579"/>
            <a:ext cx="2794001" cy="2535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13" y="2412434"/>
            <a:ext cx="2659287" cy="1994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55" y="4749416"/>
            <a:ext cx="2608245" cy="1956184"/>
          </a:xfrm>
          <a:prstGeom prst="rect">
            <a:avLst/>
          </a:prstGeom>
        </p:spPr>
      </p:pic>
      <p:pic>
        <p:nvPicPr>
          <p:cNvPr id="4098" name="Picture 2" descr="C:\Users\Администратор\Desktop\D7fl0JRW84qZinuluIDM175387354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33775" y="4535580"/>
            <a:ext cx="2841625" cy="2131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3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35" y="4702145"/>
            <a:ext cx="2667000" cy="1896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2" y="698500"/>
            <a:ext cx="3371576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4606" y="103271"/>
            <a:ext cx="889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Конкурсы профессионального мастерства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2814" y="761065"/>
            <a:ext cx="5225723" cy="18158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75920" marR="81915" lvl="0" indent="-286385" algn="just">
              <a:lnSpc>
                <a:spcPct val="99700"/>
              </a:lnSpc>
              <a:spcBef>
                <a:spcPts val="360"/>
              </a:spcBef>
              <a:buClr>
                <a:srgbClr val="001F5F"/>
              </a:buClr>
              <a:buFont typeface="Wingdings"/>
              <a:buChar char=""/>
              <a:tabLst>
                <a:tab pos="37592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«Учитель года – 2025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» –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ru-RU" sz="1600" b="1" kern="0" dirty="0" smtClean="0">
                <a:solidFill>
                  <a:srgbClr val="FF0000"/>
                </a:solidFill>
                <a:cs typeface="Trebuchet MS"/>
              </a:rPr>
              <a:t>Новоселов </a:t>
            </a:r>
            <a:r>
              <a:rPr lang="ru-RU" sz="1600" b="1" kern="0" dirty="0">
                <a:solidFill>
                  <a:srgbClr val="FF0000"/>
                </a:solidFill>
                <a:cs typeface="Trebuchet MS"/>
              </a:rPr>
              <a:t>Алексей Викторович</a:t>
            </a:r>
            <a:r>
              <a:rPr lang="ru-RU" sz="1600" kern="0" spc="-10" dirty="0">
                <a:solidFill>
                  <a:srgbClr val="001F5F"/>
                </a:solidFill>
                <a:cs typeface="Trebuchet MS"/>
              </a:rPr>
              <a:t>,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учитель</a:t>
            </a:r>
            <a:r>
              <a:rPr lang="ru-RU" sz="1600" kern="0" spc="-20" dirty="0">
                <a:solidFill>
                  <a:srgbClr val="001F5F"/>
                </a:solidFill>
                <a:cs typeface="Trebuchet MS"/>
              </a:rPr>
              <a:t>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ОБЗР</a:t>
            </a:r>
            <a:r>
              <a:rPr lang="ru-RU" sz="1600" kern="0" spc="-20" dirty="0">
                <a:solidFill>
                  <a:srgbClr val="001F5F"/>
                </a:solidFill>
                <a:cs typeface="Trebuchet MS"/>
              </a:rPr>
              <a:t> </a:t>
            </a:r>
            <a:r>
              <a:rPr lang="ru-RU" sz="1600" kern="0" dirty="0" smtClean="0">
                <a:solidFill>
                  <a:srgbClr val="001F5F"/>
                </a:solidFill>
                <a:cs typeface="Trebuchet MS"/>
              </a:rPr>
              <a:t>МОУ</a:t>
            </a:r>
            <a:r>
              <a:rPr lang="ru-RU" sz="1600" kern="0" spc="-15" dirty="0" smtClean="0">
                <a:solidFill>
                  <a:srgbClr val="001F5F"/>
                </a:solidFill>
                <a:cs typeface="Trebuchet MS"/>
              </a:rPr>
              <a:t> «</a:t>
            </a:r>
            <a:r>
              <a:rPr lang="ru-RU" sz="1600" kern="0" dirty="0" smtClean="0">
                <a:solidFill>
                  <a:srgbClr val="001F5F"/>
                </a:solidFill>
                <a:cs typeface="Trebuchet MS"/>
              </a:rPr>
              <a:t>СОШ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с. Студенки Белинского района Пензенской области им. А.И. Бородина»</a:t>
            </a:r>
            <a:r>
              <a:rPr lang="ru-RU" sz="1600" kern="0" spc="-10" dirty="0">
                <a:solidFill>
                  <a:srgbClr val="001F5F"/>
                </a:solidFill>
                <a:cs typeface="Trebuchet MS"/>
              </a:rPr>
              <a:t>(</a:t>
            </a:r>
            <a:r>
              <a:rPr lang="ru-RU" sz="1600" b="1" kern="0" spc="-10" dirty="0">
                <a:solidFill>
                  <a:srgbClr val="001F5F"/>
                </a:solidFill>
                <a:cs typeface="Trebuchet MS"/>
              </a:rPr>
              <a:t>победитель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муниципального</a:t>
            </a:r>
            <a:r>
              <a:rPr lang="ru-RU" sz="1600" kern="0" spc="35" dirty="0">
                <a:solidFill>
                  <a:srgbClr val="001F5F"/>
                </a:solidFill>
                <a:cs typeface="Trebuchet MS"/>
              </a:rPr>
              <a:t> 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этапа</a:t>
            </a:r>
            <a:r>
              <a:rPr lang="ru-RU" sz="1600" kern="0" spc="35" dirty="0">
                <a:solidFill>
                  <a:srgbClr val="001F5F"/>
                </a:solidFill>
                <a:cs typeface="Trebuchet MS"/>
              </a:rPr>
              <a:t> 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и</a:t>
            </a:r>
            <a:r>
              <a:rPr lang="ru-RU" sz="1600" kern="0" spc="35" dirty="0">
                <a:solidFill>
                  <a:srgbClr val="001F5F"/>
                </a:solidFill>
                <a:cs typeface="Trebuchet MS"/>
              </a:rPr>
              <a:t> 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финалист</a:t>
            </a:r>
            <a:r>
              <a:rPr lang="ru-RU" sz="1600" kern="0" spc="35" dirty="0">
                <a:solidFill>
                  <a:srgbClr val="001F5F"/>
                </a:solidFill>
                <a:cs typeface="Trebuchet MS"/>
              </a:rPr>
              <a:t> </a:t>
            </a:r>
            <a:r>
              <a:rPr lang="ru-RU" sz="1600" kern="0" dirty="0">
                <a:solidFill>
                  <a:srgbClr val="001F5F"/>
                </a:solidFill>
                <a:cs typeface="Trebuchet MS"/>
              </a:rPr>
              <a:t>областного</a:t>
            </a:r>
            <a:r>
              <a:rPr lang="ru-RU" sz="1600" kern="0" spc="40" dirty="0">
                <a:solidFill>
                  <a:srgbClr val="001F5F"/>
                </a:solidFill>
                <a:cs typeface="Trebuchet MS"/>
              </a:rPr>
              <a:t>  </a:t>
            </a:r>
            <a:r>
              <a:rPr lang="ru-RU" sz="1600" kern="0" spc="-10" dirty="0">
                <a:solidFill>
                  <a:srgbClr val="001F5F"/>
                </a:solidFill>
                <a:cs typeface="Trebuchet MS"/>
              </a:rPr>
              <a:t>этапа конкурса)</a:t>
            </a:r>
            <a:endParaRPr lang="ru-RU" sz="1600" kern="0" dirty="0">
              <a:solidFill>
                <a:sysClr val="windowText" lastClr="000000"/>
              </a:solidFill>
              <a:cs typeface="Trebuchet M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2401" y="2649967"/>
            <a:ext cx="5224479" cy="18158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призеры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муниципального этапа конкурса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«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Учитель года – 2025» </a:t>
            </a:r>
            <a:r>
              <a:rPr lang="ru-RU" sz="1600" dirty="0" smtClean="0">
                <a:solidFill>
                  <a:srgbClr val="002060"/>
                </a:solidFill>
              </a:rPr>
              <a:t>– </a:t>
            </a:r>
            <a:r>
              <a:rPr lang="ru-RU" sz="1600" dirty="0" smtClean="0">
                <a:solidFill>
                  <a:srgbClr val="FF0000"/>
                </a:solidFill>
              </a:rPr>
              <a:t>Антропова Мария Юрьевна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учитель начальных классов МОУ СОШ №1 г. Белинского, </a:t>
            </a:r>
            <a:r>
              <a:rPr lang="ru-RU" sz="1600" dirty="0" err="1">
                <a:solidFill>
                  <a:srgbClr val="FF0000"/>
                </a:solidFill>
              </a:rPr>
              <a:t>Лявина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Наталья Владимировна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учитель биологии  МОУ ООШ  </a:t>
            </a:r>
            <a:endParaRPr lang="ru-RU" sz="1600" dirty="0" smtClean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п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</a:rPr>
              <a:t>Шарова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FF0000"/>
                </a:solidFill>
              </a:rPr>
              <a:t>Павлова </a:t>
            </a:r>
            <a:r>
              <a:rPr lang="ru-RU" sz="1600" dirty="0" smtClean="0">
                <a:solidFill>
                  <a:srgbClr val="FF0000"/>
                </a:solidFill>
              </a:rPr>
              <a:t>Ольга Викторовна</a:t>
            </a:r>
            <a:r>
              <a:rPr lang="ru-RU" sz="1600" dirty="0" smtClean="0">
                <a:solidFill>
                  <a:srgbClr val="002060"/>
                </a:solidFill>
              </a:rPr>
              <a:t>, </a:t>
            </a:r>
            <a:r>
              <a:rPr lang="ru-RU" sz="1600" dirty="0">
                <a:solidFill>
                  <a:srgbClr val="002060"/>
                </a:solidFill>
              </a:rPr>
              <a:t>учитель математики МОУ СОШ с. </a:t>
            </a:r>
            <a:r>
              <a:rPr lang="ru-RU" sz="1600" dirty="0" err="1" smtClean="0">
                <a:solidFill>
                  <a:srgbClr val="002060"/>
                </a:solidFill>
              </a:rPr>
              <a:t>Свищевки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r="3343"/>
          <a:stretch/>
        </p:blipFill>
        <p:spPr>
          <a:xfrm>
            <a:off x="214793" y="3848100"/>
            <a:ext cx="3676983" cy="2641599"/>
          </a:xfrm>
          <a:prstGeom prst="rect">
            <a:avLst/>
          </a:prstGeom>
          <a:ln>
            <a:solidFill>
              <a:srgbClr val="5B9BD5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64" y="4686301"/>
            <a:ext cx="2540000" cy="1905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524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52846" y="223987"/>
            <a:ext cx="9030787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Образовательные </a:t>
            </a:r>
            <a:r>
              <a:rPr lang="ru-RU" sz="3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организации </a:t>
            </a:r>
            <a:r>
              <a:rPr lang="ru-RU" sz="3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Белинского </a:t>
            </a:r>
            <a:r>
              <a:rPr lang="ru-RU" sz="3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района</a:t>
            </a:r>
            <a:endParaRPr lang="ru-RU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492501" y="1892346"/>
            <a:ext cx="2863666" cy="2247424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 (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основных) </a:t>
            </a: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филиалов</a:t>
            </a:r>
            <a:endParaRPr lang="ru-RU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1653</a:t>
            </a:r>
            <a:r>
              <a:rPr lang="ru-RU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</a:t>
            </a:r>
            <a:endParaRPr lang="ru-RU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4927" y="856342"/>
            <a:ext cx="4654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r>
              <a:rPr lang="ru-RU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отдел образования администрации </a:t>
            </a:r>
            <a:r>
              <a:rPr lang="ru-RU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Белинского </a:t>
            </a:r>
            <a:r>
              <a:rPr lang="ru-RU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Пензенской области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09653" y="1139744"/>
            <a:ext cx="3065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000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34 учреждения</a:t>
            </a:r>
            <a:endParaRPr lang="ru-RU" sz="2000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24301" y="4423836"/>
            <a:ext cx="2627991" cy="1464231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сада  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филиалов</a:t>
            </a:r>
            <a:endParaRPr lang="ru-RU" sz="2000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627</a:t>
            </a:r>
            <a:r>
              <a:rPr lang="ru-RU" sz="2000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</a:t>
            </a:r>
            <a:endParaRPr lang="ru-RU" sz="2000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790998" y="4289378"/>
            <a:ext cx="2831970" cy="1940957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spc="-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детско-юношеская спортивная школа</a:t>
            </a:r>
          </a:p>
          <a:p>
            <a:pPr lvl="0" algn="ctr"/>
            <a:r>
              <a:rPr lang="ru-RU" b="1" spc="-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331</a:t>
            </a:r>
            <a:r>
              <a:rPr lang="ru-RU" b="1" spc="-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</a:t>
            </a:r>
            <a:endParaRPr lang="ru-RU" b="1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lvl="0"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" y="1858029"/>
            <a:ext cx="2756399" cy="232657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08" y="1779672"/>
            <a:ext cx="3120916" cy="23414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71" y="4411578"/>
            <a:ext cx="3439336" cy="216522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282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1521" y="3327844"/>
            <a:ext cx="2248535" cy="729615"/>
          </a:xfrm>
          <a:custGeom>
            <a:avLst/>
            <a:gdLst/>
            <a:ahLst/>
            <a:cxnLst/>
            <a:rect l="l" t="t" r="r" b="b"/>
            <a:pathLst>
              <a:path w="2248534" h="729614">
                <a:moveTo>
                  <a:pt x="2248192" y="0"/>
                </a:moveTo>
                <a:lnTo>
                  <a:pt x="0" y="0"/>
                </a:lnTo>
                <a:lnTo>
                  <a:pt x="0" y="728992"/>
                </a:lnTo>
                <a:lnTo>
                  <a:pt x="1124280" y="728992"/>
                </a:lnTo>
                <a:lnTo>
                  <a:pt x="2248192" y="728992"/>
                </a:lnTo>
                <a:lnTo>
                  <a:pt x="2248192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763" y="4949304"/>
            <a:ext cx="2722237" cy="1124026"/>
          </a:xfrm>
          <a:prstGeom prst="rect">
            <a:avLst/>
          </a:prstGeom>
          <a:ln w="3175">
            <a:solidFill>
              <a:srgbClr val="13609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62255" marR="300990" lvl="0" indent="0" algn="ctr" defTabSz="914400" eaLnBrk="1" fontAlgn="auto" latinLnBrk="0" hangingPunct="1">
              <a:lnSpc>
                <a:spcPct val="996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Кошелева</a:t>
            </a:r>
            <a:r>
              <a:rPr lang="ru-RU" sz="1400" b="1" kern="0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4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Екатерина, </a:t>
            </a:r>
            <a:r>
              <a:rPr lang="ru-RU" sz="1400" b="1" kern="0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Тикунова</a:t>
            </a:r>
            <a:r>
              <a:rPr lang="ru-RU" sz="14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Алина и Тамбовцева Милана</a:t>
            </a:r>
            <a:r>
              <a:rPr kumimoji="0" sz="14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, </a:t>
            </a:r>
            <a:r>
              <a:rPr kumimoji="0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учениц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ы</a:t>
            </a:r>
            <a:r>
              <a:rPr kumimoji="0" sz="1400" b="1" i="0" u="none" strike="noStrike" kern="0" cap="none" spc="-55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школы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№1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г.Белинского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1520" y="116108"/>
            <a:ext cx="917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«Успех каждого ребенка»</a:t>
            </a:r>
            <a:endParaRPr lang="ru-RU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713245" y="1114065"/>
            <a:ext cx="4899532" cy="1328023"/>
          </a:xfrm>
          <a:prstGeom prst="flowChartAlternate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школьников в образовательных сменах Центра выявления и поддержки талантливых детей и молодежи Пензенской области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«Ключевский»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5" t="11937" r="23095" b="45143"/>
          <a:stretch/>
        </p:blipFill>
        <p:spPr>
          <a:xfrm>
            <a:off x="7171460" y="2731399"/>
            <a:ext cx="2101912" cy="262157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object 8"/>
          <p:cNvSpPr txBox="1"/>
          <p:nvPr/>
        </p:nvSpPr>
        <p:spPr>
          <a:xfrm>
            <a:off x="6894777" y="5511317"/>
            <a:ext cx="2655279" cy="693138"/>
          </a:xfrm>
          <a:prstGeom prst="rect">
            <a:avLst/>
          </a:prstGeom>
          <a:ln w="3175">
            <a:solidFill>
              <a:srgbClr val="13609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62255" marR="300990" lvl="0" indent="0" algn="ctr" defTabSz="914400" eaLnBrk="1" fontAlgn="auto" latinLnBrk="0" hangingPunct="1">
              <a:lnSpc>
                <a:spcPct val="996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Кошелева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Ангелина,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ученица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школы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№1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г.Белинского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4" name="object 8"/>
          <p:cNvSpPr txBox="1"/>
          <p:nvPr/>
        </p:nvSpPr>
        <p:spPr>
          <a:xfrm>
            <a:off x="3629488" y="5760540"/>
            <a:ext cx="2717800" cy="477695"/>
          </a:xfrm>
          <a:prstGeom prst="rect">
            <a:avLst/>
          </a:prstGeom>
          <a:ln w="3175">
            <a:solidFill>
              <a:srgbClr val="136093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62255" marR="300990" lvl="0" indent="0" algn="ctr" defTabSz="914400" eaLnBrk="1" fontAlgn="auto" latinLnBrk="0" hangingPunct="1">
              <a:lnSpc>
                <a:spcPct val="99600"/>
              </a:lnSpc>
              <a:spcBef>
                <a:spcPts val="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Егорова Наталия</a:t>
            </a:r>
            <a:r>
              <a:rPr kumimoji="0" sz="1400" b="1" i="0" u="none" strike="noStrike" kern="0" cap="none" spc="-1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,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ученица</a:t>
            </a:r>
            <a:r>
              <a:rPr kumimoji="0" sz="1400" b="1" i="0" u="none" strike="noStrike" kern="0" cap="none" spc="-5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школы</a:t>
            </a:r>
            <a:r>
              <a:rPr kumimoji="0" sz="1400" b="1" i="0" u="none" strike="noStrike" kern="0" cap="none" spc="-6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№1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г.Белинского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02" y="3327844"/>
            <a:ext cx="1956182" cy="2255421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/>
          <a:stretch/>
        </p:blipFill>
        <p:spPr>
          <a:xfrm>
            <a:off x="203200" y="1391920"/>
            <a:ext cx="2768600" cy="32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6" y="203199"/>
            <a:ext cx="8600774" cy="6741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</p:txBody>
      </p:sp>
      <p:sp>
        <p:nvSpPr>
          <p:cNvPr id="10" name="Заголовок 1"/>
          <p:cNvSpPr txBox="1"/>
          <p:nvPr/>
        </p:nvSpPr>
        <p:spPr>
          <a:xfrm>
            <a:off x="1066799" y="203199"/>
            <a:ext cx="7962901" cy="426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>
              <a:ln>
                <a:noFill/>
              </a:ln>
              <a:solidFill>
                <a:srgbClr val="0F70A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3" y="981261"/>
            <a:ext cx="3558011" cy="2332908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55303152"/>
              </p:ext>
            </p:extLst>
          </p:nvPr>
        </p:nvGraphicFramePr>
        <p:xfrm>
          <a:off x="242193" y="3988525"/>
          <a:ext cx="4754880" cy="270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80499045"/>
              </p:ext>
            </p:extLst>
          </p:nvPr>
        </p:nvGraphicFramePr>
        <p:xfrm>
          <a:off x="4397829" y="877317"/>
          <a:ext cx="5259977" cy="286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74" y="4130041"/>
            <a:ext cx="4217760" cy="22598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748937" y="139456"/>
            <a:ext cx="8291513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835" marR="5080" indent="-2096770" algn="ctr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r>
              <a:rPr sz="2600" b="1" spc="-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600" b="1"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r>
              <a:rPr sz="2600" b="1" spc="-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международных,</a:t>
            </a:r>
            <a:r>
              <a:rPr sz="2600" b="1"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600" b="1" spc="-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</a:t>
            </a:r>
            <a:r>
              <a:rPr sz="2600" b="1" spc="-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/>
          <a:stretch/>
        </p:blipFill>
        <p:spPr bwMode="auto">
          <a:xfrm>
            <a:off x="485667" y="1137920"/>
            <a:ext cx="2840355" cy="190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64" y="1137920"/>
            <a:ext cx="2988186" cy="2062480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/>
          <a:stretch/>
        </p:blipFill>
        <p:spPr bwMode="auto">
          <a:xfrm>
            <a:off x="3347472" y="4025900"/>
            <a:ext cx="3231128" cy="2218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40" y="3571241"/>
            <a:ext cx="2341260" cy="2753360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4" y="3505200"/>
            <a:ext cx="2362200" cy="2819401"/>
          </a:xfrm>
          <a:prstGeom prst="rect">
            <a:avLst/>
          </a:prstGeom>
        </p:spPr>
      </p:pic>
      <p:pic>
        <p:nvPicPr>
          <p:cNvPr id="5122" name="Picture 2" descr="C:\Users\Администратор\Desktop\frR6st-C8p73_pbbtWAA_PcXvgyOsGI8Pfpv60deNwpkbIplfdTE42V5K1A_aDuWm5E5ztzVMXwT5i0R3vbAAqg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6582" y="1447800"/>
            <a:ext cx="3002359" cy="226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44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ля системы обарз -2025\Фото МОУ СОШ им. И.И. Пушанина с. Пушанина Белинского района Пензенской обла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0" y="463415"/>
            <a:ext cx="3894799" cy="2921099"/>
          </a:xfrm>
          <a:prstGeom prst="rect">
            <a:avLst/>
          </a:prstGeom>
          <a:noFill/>
        </p:spPr>
      </p:pic>
      <p:pic>
        <p:nvPicPr>
          <p:cNvPr id="6147" name="Picture 3" descr="C:\Users\Администратор\Desktop\CK6qpjFWbe3O6CHJPti7175514717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249" y="2411224"/>
            <a:ext cx="4851237" cy="3639625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ztKKeS11v6yuULes4Qgn175613782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2838" y="3534652"/>
            <a:ext cx="3005847" cy="300584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61472" y="602752"/>
            <a:ext cx="4458789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с. Пушанина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конкурса инициатив родительских сообществ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748937" y="139456"/>
            <a:ext cx="8547463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835" marR="5080" indent="-209677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r>
              <a:rPr sz="2600" b="1" spc="-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600" b="1"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  <a:r>
              <a:rPr sz="2600" b="1" spc="-7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международных,</a:t>
            </a:r>
            <a:r>
              <a:rPr sz="2600" b="1" spc="-7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spc="-1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600" b="1" spc="-5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</a:t>
            </a:r>
            <a:r>
              <a:rPr sz="2600" b="1" spc="-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/>
          <a:stretch/>
        </p:blipFill>
        <p:spPr bwMode="auto">
          <a:xfrm>
            <a:off x="485667" y="1137920"/>
            <a:ext cx="2840355" cy="1908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10544" r="19688" b="7415"/>
          <a:stretch/>
        </p:blipFill>
        <p:spPr>
          <a:xfrm>
            <a:off x="3957443" y="3081836"/>
            <a:ext cx="1874499" cy="1645376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/>
          <a:stretch/>
        </p:blipFill>
        <p:spPr bwMode="auto">
          <a:xfrm>
            <a:off x="3631473" y="4827088"/>
            <a:ext cx="2746829" cy="1939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41" y="3571240"/>
            <a:ext cx="2501459" cy="2855685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3" y="3505200"/>
            <a:ext cx="2494133" cy="2921725"/>
          </a:xfrm>
          <a:prstGeom prst="rect">
            <a:avLst/>
          </a:prstGeom>
        </p:spPr>
      </p:pic>
      <p:pic>
        <p:nvPicPr>
          <p:cNvPr id="5122" name="Picture 2" descr="C:\Users\Администратор\Desktop\frR6st-C8p73_pbbtWAA_PcXvgyOsGI8Pfpv60deNwpkbIplfdTE42V5K1A_aDuWm5E5ztzVMXwT5i0R3vbAAqg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7277" y="1137920"/>
            <a:ext cx="2449115" cy="184404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9" y="1137920"/>
            <a:ext cx="1656604" cy="22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0400" y="103296"/>
            <a:ext cx="889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Конкурсы профессионального мастерства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4844" y="4467147"/>
            <a:ext cx="4162889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Роганова Ольга </a:t>
            </a:r>
            <a:r>
              <a:rPr lang="ru-RU" sz="1600" b="1" dirty="0" smtClean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Евгеньевна</a:t>
            </a:r>
            <a:r>
              <a:rPr lang="ru-RU" sz="1600" dirty="0" smtClean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советник директора по воспитательной работе МОУ СОШ с. Поима </a:t>
            </a:r>
            <a:r>
              <a:rPr lang="ru-RU" sz="1600" dirty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победитель </a:t>
            </a:r>
            <a:r>
              <a:rPr lang="ru-RU" sz="1600" dirty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регионального этапа Всероссийского конкурса педагогических работников образовательных организаций «Воспитать человека» в номинации «Навигаторы детства</a:t>
            </a:r>
            <a:r>
              <a:rPr lang="ru-RU" sz="1600" dirty="0" smtClean="0">
                <a:solidFill>
                  <a:srgbClr val="2E83C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044" y="4415672"/>
            <a:ext cx="4061775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Комонюк Татьяна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учитель начальных классов МОУ СОШ с. Пушанина - победитель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 инициатив родительских сообществ Российского Общества “Знание” и Министерства просвещения Российской Федерации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76" y="1187435"/>
            <a:ext cx="3972343" cy="27803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8169" r="3813" b="6792"/>
          <a:stretch/>
        </p:blipFill>
        <p:spPr>
          <a:xfrm>
            <a:off x="5782587" y="1018903"/>
            <a:ext cx="2529843" cy="326933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70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17"/>
          <p:cNvGrpSpPr/>
          <p:nvPr/>
        </p:nvGrpSpPr>
        <p:grpSpPr>
          <a:xfrm>
            <a:off x="7023865" y="3104171"/>
            <a:ext cx="2766060" cy="1096645"/>
            <a:chOff x="7038536" y="3210654"/>
            <a:chExt cx="2766060" cy="1096645"/>
          </a:xfrm>
          <a:noFill/>
        </p:grpSpPr>
        <p:sp>
          <p:nvSpPr>
            <p:cNvPr id="18" name="object 18"/>
            <p:cNvSpPr/>
            <p:nvPr/>
          </p:nvSpPr>
          <p:spPr>
            <a:xfrm>
              <a:off x="7040156" y="3212274"/>
              <a:ext cx="2762885" cy="1093470"/>
            </a:xfrm>
            <a:custGeom>
              <a:avLst/>
              <a:gdLst/>
              <a:ahLst/>
              <a:cxnLst/>
              <a:rect l="l" t="t" r="r" b="b"/>
              <a:pathLst>
                <a:path w="2762884" h="1093470">
                  <a:moveTo>
                    <a:pt x="2580119" y="0"/>
                  </a:moveTo>
                  <a:lnTo>
                    <a:pt x="182168" y="0"/>
                  </a:lnTo>
                  <a:lnTo>
                    <a:pt x="158317" y="1547"/>
                  </a:lnTo>
                  <a:lnTo>
                    <a:pt x="112506" y="13823"/>
                  </a:lnTo>
                  <a:lnTo>
                    <a:pt x="71209" y="37674"/>
                  </a:lnTo>
                  <a:lnTo>
                    <a:pt x="37674" y="71209"/>
                  </a:lnTo>
                  <a:lnTo>
                    <a:pt x="13823" y="112506"/>
                  </a:lnTo>
                  <a:lnTo>
                    <a:pt x="1547" y="158317"/>
                  </a:lnTo>
                  <a:lnTo>
                    <a:pt x="0" y="182168"/>
                  </a:lnTo>
                  <a:lnTo>
                    <a:pt x="0" y="910805"/>
                  </a:lnTo>
                  <a:lnTo>
                    <a:pt x="6165" y="957967"/>
                  </a:lnTo>
                  <a:lnTo>
                    <a:pt x="24485" y="1001890"/>
                  </a:lnTo>
                  <a:lnTo>
                    <a:pt x="53327" y="1039637"/>
                  </a:lnTo>
                  <a:lnTo>
                    <a:pt x="91084" y="1068489"/>
                  </a:lnTo>
                  <a:lnTo>
                    <a:pt x="135007" y="1086797"/>
                  </a:lnTo>
                  <a:lnTo>
                    <a:pt x="182168" y="1092962"/>
                  </a:lnTo>
                  <a:lnTo>
                    <a:pt x="2580119" y="1092962"/>
                  </a:lnTo>
                  <a:lnTo>
                    <a:pt x="2627280" y="1086797"/>
                  </a:lnTo>
                  <a:lnTo>
                    <a:pt x="2671203" y="1068489"/>
                  </a:lnTo>
                  <a:lnTo>
                    <a:pt x="2708960" y="1039637"/>
                  </a:lnTo>
                  <a:lnTo>
                    <a:pt x="2737802" y="1001890"/>
                  </a:lnTo>
                  <a:lnTo>
                    <a:pt x="2756122" y="957967"/>
                  </a:lnTo>
                  <a:lnTo>
                    <a:pt x="2762288" y="910805"/>
                  </a:lnTo>
                  <a:lnTo>
                    <a:pt x="2762288" y="182168"/>
                  </a:lnTo>
                  <a:lnTo>
                    <a:pt x="2756122" y="135007"/>
                  </a:lnTo>
                  <a:lnTo>
                    <a:pt x="2737802" y="91084"/>
                  </a:lnTo>
                  <a:lnTo>
                    <a:pt x="2708960" y="53327"/>
                  </a:lnTo>
                  <a:lnTo>
                    <a:pt x="2671203" y="24485"/>
                  </a:lnTo>
                  <a:lnTo>
                    <a:pt x="2627280" y="6165"/>
                  </a:lnTo>
                  <a:lnTo>
                    <a:pt x="258011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040156" y="3212274"/>
              <a:ext cx="2762885" cy="1093470"/>
            </a:xfrm>
            <a:custGeom>
              <a:avLst/>
              <a:gdLst/>
              <a:ahLst/>
              <a:cxnLst/>
              <a:rect l="l" t="t" r="r" b="b"/>
              <a:pathLst>
                <a:path w="2762884" h="1093470">
                  <a:moveTo>
                    <a:pt x="0" y="182168"/>
                  </a:moveTo>
                  <a:lnTo>
                    <a:pt x="1547" y="158317"/>
                  </a:lnTo>
                  <a:lnTo>
                    <a:pt x="6165" y="135007"/>
                  </a:lnTo>
                  <a:lnTo>
                    <a:pt x="24485" y="91084"/>
                  </a:lnTo>
                  <a:lnTo>
                    <a:pt x="53327" y="53327"/>
                  </a:lnTo>
                  <a:lnTo>
                    <a:pt x="91084" y="24485"/>
                  </a:lnTo>
                  <a:lnTo>
                    <a:pt x="135007" y="6165"/>
                  </a:lnTo>
                  <a:lnTo>
                    <a:pt x="182168" y="0"/>
                  </a:lnTo>
                  <a:lnTo>
                    <a:pt x="2580119" y="0"/>
                  </a:lnTo>
                  <a:lnTo>
                    <a:pt x="2627280" y="6165"/>
                  </a:lnTo>
                  <a:lnTo>
                    <a:pt x="2671203" y="24485"/>
                  </a:lnTo>
                  <a:lnTo>
                    <a:pt x="2708960" y="53327"/>
                  </a:lnTo>
                  <a:lnTo>
                    <a:pt x="2737802" y="91084"/>
                  </a:lnTo>
                  <a:lnTo>
                    <a:pt x="2756122" y="135007"/>
                  </a:lnTo>
                  <a:lnTo>
                    <a:pt x="2762288" y="182168"/>
                  </a:lnTo>
                  <a:lnTo>
                    <a:pt x="2762288" y="910805"/>
                  </a:lnTo>
                  <a:lnTo>
                    <a:pt x="2760741" y="934656"/>
                  </a:lnTo>
                  <a:lnTo>
                    <a:pt x="2756122" y="957967"/>
                  </a:lnTo>
                  <a:lnTo>
                    <a:pt x="2737802" y="1001890"/>
                  </a:lnTo>
                  <a:lnTo>
                    <a:pt x="2708960" y="1039637"/>
                  </a:lnTo>
                  <a:lnTo>
                    <a:pt x="2671203" y="1068489"/>
                  </a:lnTo>
                  <a:lnTo>
                    <a:pt x="2627280" y="1086797"/>
                  </a:lnTo>
                  <a:lnTo>
                    <a:pt x="2580119" y="1092962"/>
                  </a:lnTo>
                  <a:lnTo>
                    <a:pt x="182168" y="1092962"/>
                  </a:lnTo>
                  <a:lnTo>
                    <a:pt x="135007" y="1086797"/>
                  </a:lnTo>
                  <a:lnTo>
                    <a:pt x="91084" y="1068489"/>
                  </a:lnTo>
                  <a:lnTo>
                    <a:pt x="53327" y="1039637"/>
                  </a:lnTo>
                  <a:lnTo>
                    <a:pt x="24485" y="1001890"/>
                  </a:lnTo>
                  <a:lnTo>
                    <a:pt x="6165" y="957967"/>
                  </a:lnTo>
                  <a:lnTo>
                    <a:pt x="0" y="910805"/>
                  </a:lnTo>
                  <a:lnTo>
                    <a:pt x="0" y="182168"/>
                  </a:lnTo>
                  <a:close/>
                </a:path>
              </a:pathLst>
            </a:custGeom>
            <a:grpFill/>
            <a:ln w="3239">
              <a:solidFill>
                <a:srgbClr val="0A519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372337" y="3472103"/>
            <a:ext cx="19805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01C57"/>
                </a:solidFill>
                <a:effectLst/>
                <a:uLnTx/>
                <a:uFillTx/>
                <a:latin typeface="Times New Roman"/>
                <a:cs typeface="Times New Roman"/>
              </a:rPr>
              <a:t>Загородные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01C57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1C57"/>
                </a:solidFill>
                <a:effectLst/>
                <a:uLnTx/>
                <a:uFillTx/>
                <a:latin typeface="Times New Roman"/>
                <a:cs typeface="Times New Roman"/>
              </a:rPr>
              <a:t>лагеря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001C57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001C57"/>
                </a:solidFill>
                <a:effectLst/>
                <a:uLnTx/>
                <a:uFillTx/>
                <a:latin typeface="Times New Roman"/>
                <a:cs typeface="Times New Roman"/>
              </a:rPr>
              <a:t>-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5778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129</a:t>
            </a:r>
            <a:r>
              <a:rPr kumimoji="0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детей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579782" y="4975132"/>
            <a:ext cx="2941206" cy="1447800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ЛТО «Аргамак» принял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детей в возрасте от 14 до 16 лет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23108" y="142852"/>
            <a:ext cx="8131623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отдыха школьников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167271" y="2976561"/>
            <a:ext cx="2762249" cy="1133475"/>
          </a:xfrm>
          <a:prstGeom prst="flowChartAlternateProcess">
            <a:avLst/>
          </a:prstGeom>
          <a:noFill/>
          <a:ln w="3175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rgbClr val="0F6F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kumimoji="0" lang="ru-RU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агерь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«Приморский» - </a:t>
            </a: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3122424" y="868942"/>
            <a:ext cx="3878970" cy="785818"/>
          </a:xfrm>
          <a:prstGeom prst="flowChartAlternateProcess">
            <a:avLst/>
          </a:prstGeom>
          <a:noFill/>
          <a:ln w="3175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всего 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года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отдохнули </a:t>
            </a:r>
            <a:r>
              <a:rPr lang="ru-RU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1154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школьников</a:t>
            </a: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155891" y="1818771"/>
            <a:ext cx="3845503" cy="1304006"/>
          </a:xfrm>
          <a:prstGeom prst="flowChartAlternateProcess">
            <a:avLst/>
          </a:prstGeom>
          <a:noFill/>
          <a:ln w="3175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Пришкольные лагеря с дневным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пребыванием –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них прошли оздоровление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1025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3412586" y="3319377"/>
            <a:ext cx="3275598" cy="1453532"/>
          </a:xfrm>
          <a:prstGeom prst="flowChartAlternateProcess">
            <a:avLst/>
          </a:prstGeom>
          <a:noFill/>
          <a:ln w="3175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путевки в лагеря  получил </a:t>
            </a:r>
            <a:r>
              <a:rPr lang="ru-RU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находящийся  в трудной жизненной ситуации</a:t>
            </a:r>
          </a:p>
        </p:txBody>
      </p:sp>
      <p:pic>
        <p:nvPicPr>
          <p:cNvPr id="33" name="Изображение 22" descr="wRmSPqeu4xe4foBlk0KETkgyAPWw6X29t1kxp5JXzD3EwJXNr3_JkGGPj00aVP5tWZhmji8NjqojUrDCIlnaTobS"/>
          <p:cNvPicPr>
            <a:picLocks noChangeAspect="1"/>
          </p:cNvPicPr>
          <p:nvPr/>
        </p:nvPicPr>
        <p:blipFill rotWithShape="1">
          <a:blip r:embed="rId2"/>
          <a:srcRect t="18609" r="17582"/>
          <a:stretch/>
        </p:blipFill>
        <p:spPr>
          <a:xfrm>
            <a:off x="156959" y="978484"/>
            <a:ext cx="2812629" cy="18414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4412366"/>
            <a:ext cx="2952107" cy="22148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0" y="978484"/>
            <a:ext cx="2619186" cy="19650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4" y="4358607"/>
            <a:ext cx="2975727" cy="22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7606" y="87086"/>
            <a:ext cx="8542337" cy="628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проекта «Учусь плавать»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otdelobr.ucoz.com/zametki/bumagi/dobav/sport/b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5247" y="3924544"/>
            <a:ext cx="3575591" cy="267652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otdelobr.ucoz.com/zametki/bumagi/dobav/sport1/pla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803" y="3679004"/>
            <a:ext cx="3707222" cy="278272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61710233"/>
              </p:ext>
            </p:extLst>
          </p:nvPr>
        </p:nvGraphicFramePr>
        <p:xfrm>
          <a:off x="4851471" y="803127"/>
          <a:ext cx="4069367" cy="278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6" y="891018"/>
            <a:ext cx="3682011" cy="251403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908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5" y="1022032"/>
            <a:ext cx="3108960" cy="23079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1043959"/>
            <a:ext cx="3048000" cy="2286000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3643629" y="3898169"/>
            <a:ext cx="2667000" cy="22831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kern="0" noProof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средней школы с. </a:t>
            </a:r>
            <a:r>
              <a:rPr lang="ru-RU" sz="1600" kern="0" noProof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Лермонтово</a:t>
            </a:r>
            <a:r>
              <a:rPr lang="ru-RU" sz="1600" kern="0" noProof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о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рганизованы</a:t>
            </a:r>
            <a:r>
              <a:rPr lang="ru-RU" sz="1600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военно-полевые сборы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учащихся 10 классов Белинского 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Тамалинского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районов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43629" y="941290"/>
            <a:ext cx="2667000" cy="23658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Белинского района приняла участие в финале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областных соревнований «Орлёнок»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«Школа безопасности» Приволжского федерального округа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025" y="151766"/>
            <a:ext cx="9175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направление, туризм и спорт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51" y="3845776"/>
            <a:ext cx="3062228" cy="2299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2" y="3845776"/>
            <a:ext cx="3183965" cy="23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2" y="1136076"/>
            <a:ext cx="2990851" cy="16823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00" y="4897263"/>
            <a:ext cx="3019474" cy="1698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49" y="1140835"/>
            <a:ext cx="2420176" cy="1815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6" y="3021861"/>
            <a:ext cx="3079043" cy="17319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" y="4957254"/>
            <a:ext cx="3016992" cy="1698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12" y="3005823"/>
            <a:ext cx="3097983" cy="176403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19" y="4557190"/>
            <a:ext cx="2188988" cy="218898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03" y="1136076"/>
            <a:ext cx="2272019" cy="32134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2845" y="228811"/>
            <a:ext cx="930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96" y="165099"/>
            <a:ext cx="9474925" cy="405131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</a:t>
            </a:r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65323624"/>
              </p:ext>
            </p:extLst>
          </p:nvPr>
        </p:nvGraphicFramePr>
        <p:xfrm>
          <a:off x="443497" y="3602115"/>
          <a:ext cx="4111086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17830662"/>
              </p:ext>
            </p:extLst>
          </p:nvPr>
        </p:nvGraphicFramePr>
        <p:xfrm>
          <a:off x="556389" y="833628"/>
          <a:ext cx="3885301" cy="250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59697" y="6059534"/>
            <a:ext cx="3509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педагогических работников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лет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1784934"/>
              </p:ext>
            </p:extLst>
          </p:nvPr>
        </p:nvGraphicFramePr>
        <p:xfrm>
          <a:off x="5179971" y="3530363"/>
          <a:ext cx="4106092" cy="252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13465" r="10357" b="6413"/>
          <a:stretch/>
        </p:blipFill>
        <p:spPr>
          <a:xfrm>
            <a:off x="5473885" y="740228"/>
            <a:ext cx="3448750" cy="268310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6644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97" y="888618"/>
            <a:ext cx="4094582" cy="2759748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5200038" y="3940232"/>
            <a:ext cx="4135551" cy="1940957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еализуется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дополнительных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общеразвивающих программ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физкультурно-спортивной направленности: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Футбол», «Волейбол», «Бокс», «Лыжные гонки»,  «Хоккей»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Ушу».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8578" y="126239"/>
            <a:ext cx="6444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МБОУ ДО ДЮСШ г. Белинского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498322"/>
            <a:ext cx="4381500" cy="1940957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kumimoji="0" lang="ru-RU" i="0" u="none" strike="noStrike" kern="120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Всероссийский конкурс</a:t>
            </a:r>
            <a:r>
              <a:rPr kumimoji="0" lang="ru-RU" i="0" u="none" strike="noStrike" kern="1200" normalizeH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kern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Сердце отдаю детям» </a:t>
            </a:r>
            <a:r>
              <a:rPr kumimoji="0" lang="ru-RU" i="0" u="none" strike="noStrike" kern="120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Андрюшкин Вячеслав Васильевич</a:t>
            </a:r>
            <a:r>
              <a:rPr kumimoji="0" lang="ru-RU" i="0" u="none" strike="noStrike" kern="120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преподаватель</a:t>
            </a:r>
            <a:r>
              <a:rPr kumimoji="0" lang="ru-RU" i="0" u="none" strike="noStrike" kern="1200" normalizeH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детско-юношеской спортивной школы </a:t>
            </a:r>
            <a:r>
              <a:rPr kumimoji="0" lang="ru-RU" i="0" u="none" strike="noStrike" kern="120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лауреат</a:t>
            </a:r>
            <a:r>
              <a:rPr kumimoji="0" lang="ru-RU" i="0" u="none" strike="noStrike" kern="120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областного этапа конкурса)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" y="1065834"/>
            <a:ext cx="2767666" cy="320207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850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6050"/>
            <a:ext cx="9709150" cy="62071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школьников в спортивных мероприятиях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5" y="1196781"/>
            <a:ext cx="2823640" cy="205703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5704" y="828481"/>
            <a:ext cx="2343060" cy="270397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351" y="948366"/>
            <a:ext cx="3507577" cy="25060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r="29577"/>
          <a:stretch/>
        </p:blipFill>
        <p:spPr>
          <a:xfrm>
            <a:off x="6682234" y="4122300"/>
            <a:ext cx="3048182" cy="20118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7" y="3978985"/>
            <a:ext cx="3059753" cy="2294815"/>
          </a:xfrm>
          <a:prstGeom prst="rect">
            <a:avLst/>
          </a:prstGeom>
        </p:spPr>
      </p:pic>
      <p:pic>
        <p:nvPicPr>
          <p:cNvPr id="7170" name="Picture 2" descr="C:\Users\Администратор\Desktop\JdAUUYbaB5YMkFHD2BKx174793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7100" y="3860800"/>
            <a:ext cx="3048000" cy="20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845" y="228811"/>
            <a:ext cx="9309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профилактике детского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травматизма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1841" y="5723585"/>
            <a:ext cx="6207131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базе 17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 созданы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153 учащихся)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базе средней школы с. Пушанина создан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центр ЮИД «Вираж»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1370239"/>
            <a:ext cx="3336772" cy="1879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5" y="3388552"/>
            <a:ext cx="2286001" cy="3048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85" y="1247979"/>
            <a:ext cx="2839193" cy="2131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0" y="1247979"/>
            <a:ext cx="2711435" cy="20018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95" y="3493299"/>
            <a:ext cx="2822423" cy="2116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16192" r="7121" b="15080"/>
          <a:stretch/>
        </p:blipFill>
        <p:spPr>
          <a:xfrm>
            <a:off x="3183521" y="3493299"/>
            <a:ext cx="3419399" cy="19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701" y="3467100"/>
            <a:ext cx="2781300" cy="444500"/>
          </a:xfrm>
          <a:custGeom>
            <a:avLst/>
            <a:gdLst/>
            <a:ahLst/>
            <a:cxnLst/>
            <a:rect l="l" t="t" r="r" b="b"/>
            <a:pathLst>
              <a:path w="2820035" h="1550035">
                <a:moveTo>
                  <a:pt x="2819882" y="0"/>
                </a:moveTo>
                <a:lnTo>
                  <a:pt x="0" y="0"/>
                </a:lnTo>
                <a:lnTo>
                  <a:pt x="0" y="1549806"/>
                </a:lnTo>
                <a:lnTo>
                  <a:pt x="1410119" y="1549806"/>
                </a:lnTo>
                <a:lnTo>
                  <a:pt x="2819882" y="1549806"/>
                </a:lnTo>
                <a:lnTo>
                  <a:pt x="2819882" y="0"/>
                </a:ln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частие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–патриотической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акции «Пост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№1»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11714" y="3352800"/>
            <a:ext cx="2560886" cy="685799"/>
          </a:xfrm>
          <a:custGeom>
            <a:avLst/>
            <a:gdLst/>
            <a:ahLst/>
            <a:cxnLst/>
            <a:rect l="l" t="t" r="r" b="b"/>
            <a:pathLst>
              <a:path w="4329430" h="576579">
                <a:moveTo>
                  <a:pt x="4328998" y="0"/>
                </a:moveTo>
                <a:lnTo>
                  <a:pt x="0" y="0"/>
                </a:lnTo>
                <a:lnTo>
                  <a:pt x="0" y="576364"/>
                </a:lnTo>
                <a:lnTo>
                  <a:pt x="2164676" y="576364"/>
                </a:lnTo>
                <a:lnTo>
                  <a:pt x="4328998" y="576364"/>
                </a:lnTo>
                <a:lnTo>
                  <a:pt x="4328998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Белинском районе продолжаются встречи с участниками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11714" y="3352800"/>
            <a:ext cx="2560886" cy="685800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725805" marR="137795" lvl="0" indent="-588010" defTabSz="91440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 idx="4294967295"/>
          </p:nvPr>
        </p:nvSpPr>
        <p:spPr>
          <a:xfrm>
            <a:off x="0" y="152400"/>
            <a:ext cx="9512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5555" algn="ctr">
              <a:lnSpc>
                <a:spcPct val="100000"/>
              </a:lnSpc>
              <a:spcBef>
                <a:spcPts val="100"/>
              </a:spcBef>
            </a:pPr>
            <a:r>
              <a:rPr sz="4000" b="1" spc="-30" dirty="0">
                <a:solidFill>
                  <a:srgbClr val="C52223"/>
                </a:solidFill>
                <a:latin typeface="Times New Roman" pitchFamily="18" charset="0"/>
                <a:cs typeface="Times New Roman" pitchFamily="18" charset="0"/>
              </a:rPr>
              <a:t>Военно-</a:t>
            </a:r>
            <a:r>
              <a:rPr sz="4000" b="1" spc="-10" dirty="0">
                <a:solidFill>
                  <a:srgbClr val="C52223"/>
                </a:solidFill>
                <a:latin typeface="Times New Roman" pitchFamily="18" charset="0"/>
                <a:cs typeface="Times New Roman" pitchFamily="18" charset="0"/>
              </a:rPr>
              <a:t>патриотическое</a:t>
            </a:r>
            <a:r>
              <a:rPr sz="4000" b="1" spc="-85" dirty="0">
                <a:solidFill>
                  <a:srgbClr val="C522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spc="-10" dirty="0">
                <a:solidFill>
                  <a:srgbClr val="C52223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  <a:endParaRPr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35759" y="4981713"/>
            <a:ext cx="2811463" cy="1190488"/>
          </a:xfrm>
          <a:custGeom>
            <a:avLst/>
            <a:gdLst/>
            <a:ahLst/>
            <a:cxnLst/>
            <a:rect l="l" t="t" r="r" b="b"/>
            <a:pathLst>
              <a:path w="2381884" h="1550035">
                <a:moveTo>
                  <a:pt x="2381402" y="0"/>
                </a:moveTo>
                <a:lnTo>
                  <a:pt x="0" y="0"/>
                </a:lnTo>
                <a:lnTo>
                  <a:pt x="0" y="1549806"/>
                </a:lnTo>
                <a:lnTo>
                  <a:pt x="1190878" y="1549806"/>
                </a:lnTo>
                <a:lnTo>
                  <a:pt x="2381402" y="1549806"/>
                </a:lnTo>
                <a:lnTo>
                  <a:pt x="2381402" y="0"/>
                </a:ln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Белинский район занял 1 место в конкурсе по подготовке граждан к военной службе и военно-патриотическому воспитанию молодежи в Пензенской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области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8998" y="4981713"/>
            <a:ext cx="2811463" cy="1205340"/>
          </a:xfrm>
          <a:prstGeom prst="rect">
            <a:avLst/>
          </a:prstGeom>
          <a:ln w="3175">
            <a:solidFill>
              <a:srgbClr val="042E6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317500" marR="361315" lvl="0" indent="0" algn="ctr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2" y="849641"/>
            <a:ext cx="2879725" cy="2159635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7947" b="20295"/>
          <a:stretch/>
        </p:blipFill>
        <p:spPr bwMode="auto">
          <a:xfrm>
            <a:off x="228600" y="4247756"/>
            <a:ext cx="3073400" cy="2178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844561"/>
            <a:ext cx="2806700" cy="2159635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29" y="4424846"/>
            <a:ext cx="2879725" cy="2159635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87" y="2590800"/>
            <a:ext cx="3126684" cy="198715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505200" y="1066800"/>
            <a:ext cx="2942021" cy="1169551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Нижнем Новгороде состоялся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10-й юбилейный слёт поисковых отрядов Приволжского федерального округа «Никто не забыт»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015" y="87745"/>
            <a:ext cx="8882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проекте «Герои Отечества» в номинации «Школьный музей»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дминистратор\Desktop\6f6729e8d816f1eafe6cad880bdba3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866" y="3831067"/>
            <a:ext cx="3124200" cy="2663025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49afb8b1b7ab29918d9ddcc528e60cc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386" y="1300534"/>
            <a:ext cx="3289300" cy="2476649"/>
          </a:xfrm>
          <a:prstGeom prst="rect">
            <a:avLst/>
          </a:prstGeom>
          <a:noFill/>
        </p:spPr>
      </p:pic>
      <p:pic>
        <p:nvPicPr>
          <p:cNvPr id="8196" name="Picture 4" descr="C:\Users\Администратор\Desktop\01559140538b9ee63f560baf52da9f93.jpg"/>
          <p:cNvPicPr>
            <a:picLocks noChangeAspect="1" noChangeArrowheads="1"/>
          </p:cNvPicPr>
          <p:nvPr/>
        </p:nvPicPr>
        <p:blipFill>
          <a:blip r:embed="rId4"/>
          <a:srcRect l="6103"/>
          <a:stretch>
            <a:fillRect/>
          </a:stretch>
        </p:blipFill>
        <p:spPr bwMode="auto">
          <a:xfrm>
            <a:off x="1565546" y="1300683"/>
            <a:ext cx="3088380" cy="2476500"/>
          </a:xfrm>
          <a:prstGeom prst="rect">
            <a:avLst/>
          </a:prstGeom>
          <a:noFill/>
        </p:spPr>
      </p:pic>
      <p:pic>
        <p:nvPicPr>
          <p:cNvPr id="8197" name="Picture 5" descr="C:\Users\Администратор\Desktop\dc4fe0e0272c95c16ffdd2add447fbe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4516" y="3839792"/>
            <a:ext cx="3525242" cy="2654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46053" y="4085229"/>
            <a:ext cx="2107475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МОУ СОШ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Свищевки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финалист общественного проекта Приволжского федерального округа «Герои Отечества»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03200" y="4099901"/>
            <a:ext cx="3581400" cy="2016578"/>
          </a:xfrm>
          <a:prstGeom prst="rect">
            <a:avLst/>
          </a:prstGeom>
          <a:ln w="3175">
            <a:solidFill>
              <a:srgbClr val="042E6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422275" marR="423545" lvl="0" indent="4445" algn="ctr">
              <a:lnSpc>
                <a:spcPct val="99600"/>
              </a:lnSpc>
              <a:spcBef>
                <a:spcPts val="365"/>
              </a:spcBef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интеллектуально-творческого марафона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Сурские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эрудиты»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Давыдкина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София,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Пучкова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Елизавета 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Танифаева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Ангелина и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Якушов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Денис</a:t>
            </a: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sz="1600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учащиеся средней</a:t>
            </a:r>
            <a:r>
              <a:rPr lang="ru-RU" sz="1600" kern="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школы </a:t>
            </a:r>
            <a:r>
              <a:rPr lang="ru-RU" sz="1600" kern="0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с.Пушанина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87800" y="3983342"/>
            <a:ext cx="2527300" cy="2330372"/>
          </a:xfrm>
          <a:custGeom>
            <a:avLst/>
            <a:gdLst/>
            <a:ahLst/>
            <a:cxnLst/>
            <a:rect l="l" t="t" r="r" b="b"/>
            <a:pathLst>
              <a:path w="2677795" h="1306829">
                <a:moveTo>
                  <a:pt x="2677680" y="0"/>
                </a:moveTo>
                <a:lnTo>
                  <a:pt x="0" y="0"/>
                </a:lnTo>
                <a:lnTo>
                  <a:pt x="0" y="1306449"/>
                </a:lnTo>
                <a:lnTo>
                  <a:pt x="1338846" y="1306449"/>
                </a:lnTo>
                <a:lnTo>
                  <a:pt x="2677680" y="1306449"/>
                </a:lnTo>
                <a:lnTo>
                  <a:pt x="2677680" y="0"/>
                </a:ln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marL="182245" marR="175895" lvl="0" indent="0" algn="ctr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Учащаяся</a:t>
            </a:r>
            <a:r>
              <a:rPr kumimoji="0" lang="ru-RU" sz="1600" b="0" i="0" u="none" strike="noStrike" kern="0" cap="none" spc="-55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МОУ</a:t>
            </a:r>
            <a:r>
              <a:rPr kumimoji="0" lang="ru-RU" sz="1600" b="0" i="0" u="none" strike="noStrike" kern="0" cap="none" spc="-55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600" b="0" i="0" u="none" strike="noStrike" kern="0" cap="none" spc="-25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СОШ </a:t>
            </a:r>
          </a:p>
          <a:p>
            <a:pPr marL="182245" marR="175895" lvl="0" indent="0" algn="ctr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с. Пушанина</a:t>
            </a:r>
            <a:r>
              <a:rPr kumimoji="0" lang="ru-RU" sz="1600" b="0" i="0" u="none" strike="noStrike" kern="0" cap="none" spc="-10" normalizeH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</a:p>
          <a:p>
            <a:pPr marL="182245" marR="175895" lvl="0" indent="0" algn="ctr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-10" normalizeH="0" baseline="0" noProof="0" dirty="0" err="1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Лапаева</a:t>
            </a:r>
            <a:r>
              <a:rPr kumimoji="0" lang="ru-RU" sz="1600" b="1" i="0" u="none" strike="noStrike" kern="0" cap="none" spc="-1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Арина</a:t>
            </a:r>
            <a:r>
              <a:rPr kumimoji="0" lang="ru-RU" sz="1600" b="1" i="0" u="none" strike="noStrike" kern="0" cap="none" spc="-55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600" b="0" i="0" u="none" strike="noStrike" kern="0" cap="none" spc="-20" normalizeH="0" baseline="0" noProof="0" dirty="0" smtClean="0">
                <a:ln>
                  <a:noFill/>
                </a:ln>
                <a:solidFill>
                  <a:srgbClr val="042E60"/>
                </a:solidFill>
                <a:effectLst/>
                <a:uLnTx/>
                <a:uFillTx/>
                <a:latin typeface="Times New Roman"/>
                <a:cs typeface="Times New Roman"/>
              </a:rPr>
              <a:t>– призёр конкурса видеороликов социальной рекламы профилактической направленности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07200" y="4458744"/>
            <a:ext cx="2656548" cy="1561056"/>
          </a:xfrm>
          <a:custGeom>
            <a:avLst/>
            <a:gdLst/>
            <a:ahLst/>
            <a:cxnLst/>
            <a:rect l="l" t="t" r="r" b="b"/>
            <a:pathLst>
              <a:path w="2267585" h="1306830">
                <a:moveTo>
                  <a:pt x="2267280" y="0"/>
                </a:moveTo>
                <a:lnTo>
                  <a:pt x="0" y="0"/>
                </a:lnTo>
                <a:lnTo>
                  <a:pt x="0" y="1306436"/>
                </a:lnTo>
                <a:lnTo>
                  <a:pt x="1133640" y="1306436"/>
                </a:lnTo>
                <a:lnTo>
                  <a:pt x="2267280" y="1306436"/>
                </a:lnTo>
                <a:lnTo>
                  <a:pt x="2267280" y="0"/>
                </a:ln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Кошелева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Екатерина,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ченица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 класса школы №1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Белинского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призёр проекта «Математика вокруг нас»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номинации «Занимательная математика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7" b="19317"/>
          <a:stretch/>
        </p:blipFill>
        <p:spPr>
          <a:xfrm>
            <a:off x="292100" y="1691282"/>
            <a:ext cx="3378200" cy="2106018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27843" r="10489" b="-1"/>
          <a:stretch/>
        </p:blipFill>
        <p:spPr>
          <a:xfrm>
            <a:off x="4119740" y="1121855"/>
            <a:ext cx="2130909" cy="2571801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/>
          <a:stretch/>
        </p:blipFill>
        <p:spPr>
          <a:xfrm>
            <a:off x="6944435" y="1299476"/>
            <a:ext cx="2307133" cy="28677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8011" y="41521"/>
            <a:ext cx="9283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областных и всероссийских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3758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57" y="9595"/>
            <a:ext cx="88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«Движение Первых» в Белинском районе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364" y="4488622"/>
            <a:ext cx="5519293" cy="218521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41605" marR="131445" lvl="0" algn="ctr">
              <a:spcBef>
                <a:spcPts val="355"/>
              </a:spcBef>
            </a:pP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ученица</a:t>
            </a:r>
            <a:r>
              <a:rPr lang="ru-RU" sz="1400" kern="0" spc="-8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dirty="0">
                <a:solidFill>
                  <a:srgbClr val="042E60"/>
                </a:solidFill>
                <a:latin typeface="Constantia"/>
                <a:cs typeface="Constantia"/>
              </a:rPr>
              <a:t>МОУ</a:t>
            </a:r>
            <a:r>
              <a:rPr lang="ru-RU" sz="1400" kern="0" spc="-50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dirty="0">
                <a:solidFill>
                  <a:srgbClr val="042E60"/>
                </a:solidFill>
                <a:latin typeface="Constantia"/>
                <a:cs typeface="Constantia"/>
              </a:rPr>
              <a:t>СОШ</a:t>
            </a:r>
            <a:r>
              <a:rPr lang="ru-RU"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dirty="0">
                <a:solidFill>
                  <a:srgbClr val="042E60"/>
                </a:solidFill>
                <a:latin typeface="Constantia"/>
                <a:cs typeface="Constantia"/>
              </a:rPr>
              <a:t>№</a:t>
            </a:r>
            <a:r>
              <a:rPr lang="ru-RU"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dirty="0">
                <a:solidFill>
                  <a:srgbClr val="042E60"/>
                </a:solidFill>
                <a:latin typeface="Constantia"/>
                <a:cs typeface="Constantia"/>
              </a:rPr>
              <a:t>1</a:t>
            </a:r>
            <a:r>
              <a:rPr lang="ru-RU" sz="1400" kern="0" spc="-40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spc="-60" dirty="0">
                <a:solidFill>
                  <a:srgbClr val="042E60"/>
                </a:solidFill>
                <a:latin typeface="Constantia"/>
                <a:cs typeface="Constantia"/>
              </a:rPr>
              <a:t>г.</a:t>
            </a:r>
            <a:r>
              <a:rPr lang="ru-RU"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Белинского </a:t>
            </a:r>
            <a:r>
              <a:rPr lang="ru-RU" sz="1400" b="1" kern="0" spc="-20" dirty="0">
                <a:solidFill>
                  <a:srgbClr val="042E60"/>
                </a:solidFill>
                <a:latin typeface="Constantia"/>
                <a:cs typeface="Constantia"/>
              </a:rPr>
              <a:t>Родионова</a:t>
            </a:r>
            <a:r>
              <a:rPr lang="ru-RU" sz="1400" b="1" kern="0" spc="-5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b="1" kern="0" dirty="0" smtClean="0">
                <a:solidFill>
                  <a:srgbClr val="042E60"/>
                </a:solidFill>
                <a:latin typeface="Constantia"/>
                <a:cs typeface="Constantia"/>
              </a:rPr>
              <a:t>Дарья</a:t>
            </a:r>
            <a:r>
              <a:rPr lang="ru-RU" sz="1400" b="1" kern="0" spc="15" dirty="0" smtClean="0">
                <a:solidFill>
                  <a:srgbClr val="042E60"/>
                </a:solidFill>
                <a:latin typeface="Constantia"/>
                <a:cs typeface="Constantia"/>
              </a:rPr>
              <a:t> – </a:t>
            </a:r>
          </a:p>
          <a:p>
            <a:pPr marL="427355" marR="131445" lvl="0" indent="-285750" algn="ctr">
              <a:spcBef>
                <a:spcPts val="355"/>
              </a:spcBef>
              <a:buFont typeface="Wingdings" panose="05000000000000000000" pitchFamily="2" charset="2"/>
              <a:buChar char="Ø"/>
            </a:pPr>
            <a:r>
              <a:rPr lang="ru-RU" sz="1400" kern="0" spc="15" dirty="0" smtClean="0">
                <a:solidFill>
                  <a:srgbClr val="042E60"/>
                </a:solidFill>
                <a:latin typeface="Constantia"/>
                <a:cs typeface="Constantia"/>
              </a:rPr>
              <a:t>п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обедитель </a:t>
            </a: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Всероссийского творческого слета детей и молодежи «Дышу Лермонтовым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» </a:t>
            </a:r>
          </a:p>
          <a:p>
            <a:pPr marL="427355" marR="131445" lvl="0" indent="-285750" algn="ctr">
              <a:spcBef>
                <a:spcPts val="355"/>
              </a:spcBef>
              <a:buFont typeface="Wingdings" panose="05000000000000000000" pitchFamily="2" charset="2"/>
              <a:buChar char="Ø"/>
            </a:pP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 заместитель председателя </a:t>
            </a: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«Совета Первых» Регионального отделения Общероссийского общественно- государственного движения детей и молодежи «Движения Первых» Пензенской 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области</a:t>
            </a:r>
          </a:p>
          <a:p>
            <a:pPr marL="427355" marR="131445" lvl="0" indent="-285750" algn="ctr">
              <a:spcBef>
                <a:spcPts val="355"/>
              </a:spcBef>
              <a:buFont typeface="Wingdings" panose="05000000000000000000" pitchFamily="2" charset="2"/>
              <a:buChar char="Ø"/>
            </a:pPr>
            <a:r>
              <a:rPr lang="ru-RU" sz="1400" kern="0" dirty="0">
                <a:solidFill>
                  <a:srgbClr val="1F497D"/>
                </a:solidFill>
                <a:latin typeface="Constantia"/>
                <a:cs typeface="Constantia"/>
              </a:rPr>
              <a:t>в</a:t>
            </a:r>
            <a:r>
              <a:rPr lang="ru-RU" sz="1400" kern="0" dirty="0" smtClean="0">
                <a:solidFill>
                  <a:srgbClr val="1F497D"/>
                </a:solidFill>
                <a:latin typeface="Constantia"/>
                <a:cs typeface="Constantia"/>
              </a:rPr>
              <a:t>ошла </a:t>
            </a:r>
            <a:r>
              <a:rPr lang="ru-RU" sz="1400" kern="0" dirty="0">
                <a:solidFill>
                  <a:srgbClr val="1F497D"/>
                </a:solidFill>
                <a:latin typeface="Constantia"/>
                <a:cs typeface="Constantia"/>
              </a:rPr>
              <a:t>в состав делегации и представляла Пензенскую область  в г. Москве на </a:t>
            </a:r>
            <a:r>
              <a:rPr lang="ru-RU" sz="1400" kern="0" dirty="0" smtClean="0">
                <a:solidFill>
                  <a:srgbClr val="1F497D"/>
                </a:solidFill>
                <a:latin typeface="Constantia"/>
                <a:cs typeface="Constantia"/>
              </a:rPr>
              <a:t>IV Съезде </a:t>
            </a:r>
            <a:r>
              <a:rPr lang="ru-RU" sz="1400" kern="0" dirty="0">
                <a:solidFill>
                  <a:srgbClr val="1F497D"/>
                </a:solidFill>
                <a:latin typeface="Constantia"/>
                <a:cs typeface="Constantia"/>
              </a:rPr>
              <a:t>Движения </a:t>
            </a:r>
            <a:r>
              <a:rPr lang="ru-RU" sz="1400" kern="0" dirty="0" smtClean="0">
                <a:solidFill>
                  <a:srgbClr val="1F497D"/>
                </a:solidFill>
                <a:latin typeface="Constantia"/>
                <a:cs typeface="Constantia"/>
              </a:rPr>
              <a:t>Первых</a:t>
            </a:r>
            <a:endParaRPr lang="ru-RU" sz="1400" dirty="0">
              <a:solidFill>
                <a:srgbClr val="002060"/>
              </a:solidFill>
              <a:latin typeface="Constantia"/>
              <a:cs typeface="Arial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3114285" y="703530"/>
            <a:ext cx="4227041" cy="173829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299720" indent="-287020" algn="ctr">
              <a:spcBef>
                <a:spcPts val="9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открыто</a:t>
            </a:r>
            <a:r>
              <a:rPr sz="1600" kern="0" spc="-20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>
                <a:solidFill>
                  <a:srgbClr val="FF0000"/>
                </a:solidFill>
                <a:latin typeface="Times New Roman"/>
                <a:cs typeface="Times New Roman"/>
              </a:rPr>
              <a:t>10</a:t>
            </a:r>
            <a:r>
              <a:rPr sz="1600" kern="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первичных</a:t>
            </a:r>
            <a:r>
              <a:rPr sz="1600" kern="0" spc="-2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отделений</a:t>
            </a:r>
            <a:endParaRPr sz="1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69595" marR="273685" lvl="1" indent="-285750" algn="ctr">
              <a:lnSpc>
                <a:spcPts val="1910"/>
              </a:lnSpc>
              <a:spcBef>
                <a:spcPts val="75"/>
              </a:spcBef>
              <a:buFont typeface="Wingdings" panose="05000000000000000000" pitchFamily="2" charset="2"/>
              <a:buChar char="Ø"/>
              <a:tabLst>
                <a:tab pos="928369" algn="l"/>
              </a:tabLst>
            </a:pP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в</a:t>
            </a:r>
            <a:r>
              <a:rPr sz="1600" kern="0" spc="-6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20" dirty="0">
                <a:solidFill>
                  <a:srgbClr val="042E60"/>
                </a:solidFill>
                <a:latin typeface="Times New Roman"/>
                <a:cs typeface="Times New Roman"/>
              </a:rPr>
              <a:t>школах</a:t>
            </a:r>
            <a:r>
              <a:rPr sz="1600" kern="0" spc="-60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работают</a:t>
            </a:r>
            <a:r>
              <a:rPr sz="1600" kern="0" spc="-4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Центры 	</a:t>
            </a:r>
            <a:r>
              <a:rPr sz="1600" kern="0" dirty="0">
                <a:solidFill>
                  <a:srgbClr val="FF0000"/>
                </a:solidFill>
                <a:latin typeface="Times New Roman"/>
                <a:cs typeface="Times New Roman"/>
              </a:rPr>
              <a:t>детских</a:t>
            </a:r>
            <a:r>
              <a:rPr sz="1600" kern="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инициатив</a:t>
            </a:r>
            <a:endParaRPr sz="1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81965" marR="189865" indent="-285750" algn="ctr">
              <a:lnSpc>
                <a:spcPts val="1910"/>
              </a:lnSpc>
              <a:spcBef>
                <a:spcPts val="10"/>
              </a:spcBef>
              <a:buFont typeface="Wingdings" panose="05000000000000000000" pitchFamily="2" charset="2"/>
              <a:buChar char="Ø"/>
              <a:tabLst>
                <a:tab pos="659765" algn="l"/>
              </a:tabLst>
            </a:pP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на</a:t>
            </a:r>
            <a:r>
              <a:rPr sz="1600" kern="0" spc="-5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базе</a:t>
            </a:r>
            <a:r>
              <a:rPr sz="1600" kern="0" spc="-2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ДЮСШ</a:t>
            </a:r>
            <a:r>
              <a:rPr sz="1600" kern="0" spc="-2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100" dirty="0">
                <a:solidFill>
                  <a:srgbClr val="042E60"/>
                </a:solidFill>
                <a:latin typeface="Times New Roman"/>
                <a:cs typeface="Times New Roman"/>
              </a:rPr>
              <a:t>г.</a:t>
            </a: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20" dirty="0" err="1">
                <a:solidFill>
                  <a:srgbClr val="042E60"/>
                </a:solidFill>
                <a:latin typeface="Times New Roman"/>
                <a:cs typeface="Times New Roman"/>
              </a:rPr>
              <a:t>Белинского</a:t>
            </a:r>
            <a:r>
              <a:rPr sz="1600" kern="0" spc="-20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 err="1" smtClean="0">
                <a:solidFill>
                  <a:srgbClr val="042E60"/>
                </a:solidFill>
                <a:latin typeface="Times New Roman"/>
                <a:cs typeface="Times New Roman"/>
              </a:rPr>
              <a:t>создан</a:t>
            </a:r>
            <a:r>
              <a:rPr sz="1600" kern="0" spc="-60" dirty="0" smtClean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dirty="0">
                <a:solidFill>
                  <a:srgbClr val="FF0000"/>
                </a:solidFill>
                <a:latin typeface="Times New Roman"/>
                <a:cs typeface="Times New Roman"/>
              </a:rPr>
              <a:t>Центр</a:t>
            </a:r>
            <a:r>
              <a:rPr sz="1600" kern="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«</a:t>
            </a:r>
            <a:r>
              <a:rPr sz="1600" kern="0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Движения</a:t>
            </a:r>
            <a:r>
              <a:rPr lang="ru-RU" sz="1600" kern="0" dirty="0" smtClean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Первых</a:t>
            </a:r>
            <a:r>
              <a:rPr sz="1600" kern="0" spc="-10" dirty="0">
                <a:solidFill>
                  <a:srgbClr val="FF0000"/>
                </a:solidFill>
                <a:latin typeface="Times New Roman"/>
                <a:cs typeface="Times New Roman"/>
              </a:rPr>
              <a:t>»</a:t>
            </a:r>
            <a:endParaRPr sz="1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41045" marR="160655" lvl="1" indent="-285750" algn="ctr">
              <a:buFont typeface="Wingdings" panose="05000000000000000000" pitchFamily="2" charset="2"/>
              <a:buChar char="Ø"/>
              <a:tabLst>
                <a:tab pos="982980" algn="l"/>
              </a:tabLst>
            </a:pPr>
            <a:r>
              <a:rPr lang="ru-RU" sz="1600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1328</a:t>
            </a:r>
            <a:r>
              <a:rPr sz="1600" kern="0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обучающихся зарегистрировано </a:t>
            </a:r>
            <a:r>
              <a:rPr sz="1600" kern="0" dirty="0">
                <a:solidFill>
                  <a:srgbClr val="042E60"/>
                </a:solidFill>
                <a:latin typeface="Times New Roman"/>
                <a:cs typeface="Times New Roman"/>
              </a:rPr>
              <a:t>в</a:t>
            </a:r>
            <a:r>
              <a:rPr sz="1600" kern="0" spc="-15" dirty="0">
                <a:solidFill>
                  <a:srgbClr val="042E60"/>
                </a:solidFill>
                <a:latin typeface="Times New Roman"/>
                <a:cs typeface="Times New Roman"/>
              </a:rPr>
              <a:t> </a:t>
            </a:r>
            <a:r>
              <a:rPr sz="1600" kern="0" spc="-10" dirty="0">
                <a:solidFill>
                  <a:srgbClr val="042E60"/>
                </a:solidFill>
                <a:latin typeface="Times New Roman"/>
                <a:cs typeface="Times New Roman"/>
              </a:rPr>
              <a:t>движении</a:t>
            </a:r>
            <a:endParaRPr sz="1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pic>
        <p:nvPicPr>
          <p:cNvPr id="23" name="Рисунок 22" descr="IMG_8685.PNG"/>
          <p:cNvPicPr>
            <a:picLocks noChangeAspect="1"/>
          </p:cNvPicPr>
          <p:nvPr/>
        </p:nvPicPr>
        <p:blipFill rotWithShape="1">
          <a:blip r:embed="rId2" cstate="print"/>
          <a:srcRect l="59622" t="34242" r="8398" b="42040"/>
          <a:stretch/>
        </p:blipFill>
        <p:spPr>
          <a:xfrm>
            <a:off x="7635239" y="760442"/>
            <a:ext cx="1820093" cy="23996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object 16"/>
          <p:cNvSpPr txBox="1"/>
          <p:nvPr/>
        </p:nvSpPr>
        <p:spPr>
          <a:xfrm>
            <a:off x="3550918" y="2515866"/>
            <a:ext cx="4034247" cy="1871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136093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41605" marR="131445" algn="ctr">
              <a:spcBef>
                <a:spcPts val="355"/>
              </a:spcBef>
            </a:pP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у</a:t>
            </a:r>
            <a:r>
              <a:rPr sz="1400" kern="0" spc="-10" dirty="0" err="1" smtClean="0">
                <a:solidFill>
                  <a:srgbClr val="042E60"/>
                </a:solidFill>
                <a:latin typeface="Constantia"/>
                <a:cs typeface="Constantia"/>
              </a:rPr>
              <a:t>ченица</a:t>
            </a:r>
            <a:r>
              <a:rPr lang="ru-RU" sz="1400" kern="0" spc="-8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dirty="0" smtClean="0">
                <a:solidFill>
                  <a:srgbClr val="042E60"/>
                </a:solidFill>
                <a:latin typeface="Constantia"/>
                <a:cs typeface="Constantia"/>
              </a:rPr>
              <a:t>МОУ</a:t>
            </a:r>
            <a:r>
              <a:rPr sz="1400" kern="0" spc="-5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dirty="0">
                <a:solidFill>
                  <a:srgbClr val="042E60"/>
                </a:solidFill>
                <a:latin typeface="Constantia"/>
                <a:cs typeface="Constantia"/>
              </a:rPr>
              <a:t>СОШ</a:t>
            </a:r>
            <a:r>
              <a:rPr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dirty="0">
                <a:solidFill>
                  <a:srgbClr val="042E60"/>
                </a:solidFill>
                <a:latin typeface="Constantia"/>
                <a:cs typeface="Constantia"/>
              </a:rPr>
              <a:t>№</a:t>
            </a:r>
            <a:r>
              <a:rPr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dirty="0">
                <a:solidFill>
                  <a:srgbClr val="042E60"/>
                </a:solidFill>
                <a:latin typeface="Constantia"/>
                <a:cs typeface="Constantia"/>
              </a:rPr>
              <a:t>1</a:t>
            </a:r>
            <a:r>
              <a:rPr sz="1400" kern="0" spc="-40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spc="-60" dirty="0">
                <a:solidFill>
                  <a:srgbClr val="042E60"/>
                </a:solidFill>
                <a:latin typeface="Constantia"/>
                <a:cs typeface="Constantia"/>
              </a:rPr>
              <a:t>г.</a:t>
            </a:r>
            <a:r>
              <a:rPr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spc="-10" dirty="0" err="1">
                <a:solidFill>
                  <a:srgbClr val="042E60"/>
                </a:solidFill>
                <a:latin typeface="Constantia"/>
                <a:cs typeface="Constantia"/>
              </a:rPr>
              <a:t>Белинского</a:t>
            </a:r>
            <a:r>
              <a:rPr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b="1" kern="0" spc="-20" dirty="0" smtClean="0">
                <a:solidFill>
                  <a:srgbClr val="042E60"/>
                </a:solidFill>
                <a:latin typeface="Constantia"/>
                <a:cs typeface="Constantia"/>
              </a:rPr>
              <a:t>Кошелева Ангелина </a:t>
            </a:r>
            <a:r>
              <a:rPr lang="ru-RU" sz="1400" kern="0" dirty="0" smtClean="0">
                <a:solidFill>
                  <a:srgbClr val="042E60"/>
                </a:solidFill>
                <a:latin typeface="Constantia"/>
                <a:cs typeface="Constantia"/>
              </a:rPr>
              <a:t>–</a:t>
            </a:r>
            <a:r>
              <a:rPr sz="1400" kern="0" spc="1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endParaRPr lang="ru-RU" sz="1400" kern="0" spc="10" dirty="0" smtClean="0">
              <a:solidFill>
                <a:srgbClr val="042E60"/>
              </a:solidFill>
              <a:latin typeface="Constantia"/>
              <a:cs typeface="Constantia"/>
            </a:endParaRPr>
          </a:p>
          <a:p>
            <a:pPr marL="427355" marR="131445" indent="-285750" algn="ctr">
              <a:spcBef>
                <a:spcPts val="355"/>
              </a:spcBef>
              <a:buFont typeface="Wingdings" panose="05000000000000000000" pitchFamily="2" charset="2"/>
              <a:buChar char="Ø"/>
            </a:pPr>
            <a:r>
              <a:rPr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победитель 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в образовательно-туристической программе «Университетские смены»</a:t>
            </a:r>
          </a:p>
          <a:p>
            <a:pPr marL="427355" marR="131445" indent="-285750" algn="ctr">
              <a:spcBef>
                <a:spcPts val="355"/>
              </a:spcBef>
              <a:buFont typeface="Wingdings" panose="05000000000000000000" pitchFamily="2" charset="2"/>
              <a:buChar char="Ø"/>
            </a:pP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победитель </a:t>
            </a: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Всероссийского конкурса «Открывай страну» в номинации «Открывай страну. Дети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»</a:t>
            </a:r>
            <a:endParaRPr sz="1400" kern="0" dirty="0">
              <a:solidFill>
                <a:sysClr val="windowText" lastClr="000000"/>
              </a:solidFill>
              <a:latin typeface="Constantia"/>
              <a:cs typeface="Constantia"/>
            </a:endParaRPr>
          </a:p>
        </p:txBody>
      </p:sp>
      <p:pic>
        <p:nvPicPr>
          <p:cNvPr id="25" name="Рисунок 24" descr="IMG_8073.PNG"/>
          <p:cNvPicPr>
            <a:picLocks noChangeAspect="1"/>
          </p:cNvPicPr>
          <p:nvPr/>
        </p:nvPicPr>
        <p:blipFill rotWithShape="1">
          <a:blip r:embed="rId3" cstate="print"/>
          <a:srcRect l="-2090" t="16512" r="32939" b="17004"/>
          <a:stretch/>
        </p:blipFill>
        <p:spPr>
          <a:xfrm>
            <a:off x="7877037" y="2861524"/>
            <a:ext cx="1872208" cy="22322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6" name="object 16"/>
          <p:cNvSpPr txBox="1"/>
          <p:nvPr/>
        </p:nvSpPr>
        <p:spPr>
          <a:xfrm>
            <a:off x="6091780" y="5261200"/>
            <a:ext cx="3570514" cy="1338187"/>
          </a:xfrm>
          <a:prstGeom prst="rect">
            <a:avLst/>
          </a:prstGeom>
          <a:ln w="3175">
            <a:solidFill>
              <a:srgbClr val="136093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141605" marR="131445" algn="ctr">
              <a:spcBef>
                <a:spcPts val="355"/>
              </a:spcBef>
            </a:pPr>
            <a:r>
              <a:rPr lang="ru-RU" sz="1400" kern="0" spc="-10" dirty="0">
                <a:solidFill>
                  <a:srgbClr val="042E60"/>
                </a:solidFill>
                <a:latin typeface="Constantia"/>
                <a:cs typeface="Constantia"/>
              </a:rPr>
              <a:t>у</a:t>
            </a:r>
            <a:r>
              <a:rPr sz="1400" kern="0" spc="-10" dirty="0" err="1" smtClean="0">
                <a:solidFill>
                  <a:srgbClr val="042E60"/>
                </a:solidFill>
                <a:latin typeface="Constantia"/>
                <a:cs typeface="Constantia"/>
              </a:rPr>
              <a:t>чени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к </a:t>
            </a:r>
            <a:r>
              <a:rPr sz="1400" kern="0" dirty="0" smtClean="0">
                <a:solidFill>
                  <a:srgbClr val="042E60"/>
                </a:solidFill>
                <a:latin typeface="Constantia"/>
                <a:cs typeface="Constantia"/>
              </a:rPr>
              <a:t>МОУ</a:t>
            </a:r>
            <a:r>
              <a:rPr sz="1400" kern="0" spc="-5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sz="1400" kern="0" dirty="0">
                <a:solidFill>
                  <a:srgbClr val="042E60"/>
                </a:solidFill>
                <a:latin typeface="Constantia"/>
                <a:cs typeface="Constantia"/>
              </a:rPr>
              <a:t>СОШ</a:t>
            </a:r>
            <a:r>
              <a:rPr sz="1400" kern="0" spc="-25" dirty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dirty="0" smtClean="0">
                <a:solidFill>
                  <a:srgbClr val="042E60"/>
                </a:solidFill>
                <a:latin typeface="Constantia"/>
                <a:cs typeface="Constantia"/>
              </a:rPr>
              <a:t>с. Студенки </a:t>
            </a:r>
            <a:r>
              <a:rPr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b="1" kern="0" spc="-20" dirty="0" smtClean="0">
                <a:solidFill>
                  <a:srgbClr val="042E60"/>
                </a:solidFill>
                <a:latin typeface="Constantia"/>
                <a:cs typeface="Constantia"/>
              </a:rPr>
              <a:t>Родионов Павел</a:t>
            </a:r>
            <a:r>
              <a:rPr sz="1400" kern="0" dirty="0" smtClean="0">
                <a:solidFill>
                  <a:srgbClr val="042E60"/>
                </a:solidFill>
                <a:latin typeface="Constantia"/>
                <a:cs typeface="Constantia"/>
              </a:rPr>
              <a:t>-</a:t>
            </a:r>
            <a:r>
              <a:rPr sz="1400" kern="0" spc="1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призер</a:t>
            </a:r>
            <a:r>
              <a:rPr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 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 регионального этапа </a:t>
            </a:r>
            <a:r>
              <a:rPr lang="en-US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IV</a:t>
            </a:r>
            <a:r>
              <a:rPr lang="ru-RU" sz="1400" kern="0" spc="-10" dirty="0" smtClean="0">
                <a:solidFill>
                  <a:srgbClr val="042E60"/>
                </a:solidFill>
                <a:latin typeface="Constantia"/>
                <a:cs typeface="Constantia"/>
              </a:rPr>
              <a:t> Всероссийской детской премии «Новая философия воспитания» в номинации «Навигатор Первых»</a:t>
            </a:r>
            <a:endParaRPr sz="1400" kern="0" dirty="0">
              <a:solidFill>
                <a:sysClr val="windowText" lastClr="000000"/>
              </a:solidFill>
              <a:latin typeface="Constantia"/>
              <a:cs typeface="Constantia"/>
            </a:endParaRPr>
          </a:p>
        </p:txBody>
      </p:sp>
      <p:pic>
        <p:nvPicPr>
          <p:cNvPr id="27" name="Рисунок 26" descr="IMG_7974.JPG"/>
          <p:cNvPicPr>
            <a:picLocks noChangeAspect="1"/>
          </p:cNvPicPr>
          <p:nvPr/>
        </p:nvPicPr>
        <p:blipFill rotWithShape="1">
          <a:blip r:embed="rId4"/>
          <a:srcRect l="45076" t="32406" r="2074" b="22224"/>
          <a:stretch/>
        </p:blipFill>
        <p:spPr>
          <a:xfrm>
            <a:off x="278437" y="1119002"/>
            <a:ext cx="2714949" cy="31674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040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925" y="375421"/>
            <a:ext cx="919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конкурса «Флагманы образования»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84" y="1875245"/>
            <a:ext cx="2953615" cy="3309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10" y="1872041"/>
            <a:ext cx="2246903" cy="3284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892" y="5399536"/>
            <a:ext cx="3530600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Мирошкина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Елена Викторовна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директор средней школы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Пушанина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3461" y="5399536"/>
            <a:ext cx="3530600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Панина Елена Аркадьевна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заведующая детским садом № 4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Белинского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77620" y="82371"/>
            <a:ext cx="749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деятельность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882356"/>
            <a:ext cx="2845736" cy="2134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92570" y="3178222"/>
            <a:ext cx="2870200" cy="7386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профилактики алкоголизма и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29 мероприятий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9300" y="3087071"/>
            <a:ext cx="3111499" cy="7386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16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профилактике экстремизма, терроризма,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ксенофобии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6628" y="2692718"/>
            <a:ext cx="3002672" cy="1169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МОУ СОШ с.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Пушанина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Лапаева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Арина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конкурса видеороликов социальной рекламы профилактической направленности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4" y="4054879"/>
            <a:ext cx="2820112" cy="21150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87692" y="6190518"/>
            <a:ext cx="2679956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рейдов на водные объекты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7345" y="6169680"/>
            <a:ext cx="3009898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в рамках «Недели правовой помощи»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71" y="836472"/>
            <a:ext cx="2754229" cy="20656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35" y="925372"/>
            <a:ext cx="2826305" cy="15902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35" y="4020005"/>
            <a:ext cx="2602465" cy="19518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24" y="4054879"/>
            <a:ext cx="2682880" cy="20121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67386" y="6169680"/>
            <a:ext cx="2541155" cy="3077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Рейды в вечернее время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860" y="148063"/>
            <a:ext cx="8637343" cy="5837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6" tIns="45713" rIns="91426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24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C623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</a:t>
            </a:r>
            <a:r>
              <a:rPr kumimoji="0" lang="ru-RU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C623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24091" y="1195280"/>
            <a:ext cx="2980597" cy="119329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цифровой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гуманитарный профиль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средняя 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2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Белинского (с 2020 г.)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95534" y="996631"/>
            <a:ext cx="3015578" cy="278388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естественно-научный и технологический профиль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средняя 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Пушанино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 2021 г.),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средняя школа 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Лермонтово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 2022 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школы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г. Белинского, 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Поима, с.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Свищевки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lvl="0"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2024 г.)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0962" r="8559" b="19657"/>
          <a:stretch/>
        </p:blipFill>
        <p:spPr>
          <a:xfrm>
            <a:off x="3760909" y="833441"/>
            <a:ext cx="2521697" cy="14179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2" y="4741620"/>
            <a:ext cx="3540439" cy="19942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31" y="3991106"/>
            <a:ext cx="2889784" cy="21745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9809" r="508" b="18350"/>
          <a:stretch/>
        </p:blipFill>
        <p:spPr>
          <a:xfrm>
            <a:off x="3944969" y="4389622"/>
            <a:ext cx="2580161" cy="215137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2" y="2596286"/>
            <a:ext cx="2591115" cy="195095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18667" r="15587" b="36635"/>
          <a:stretch/>
        </p:blipFill>
        <p:spPr>
          <a:xfrm>
            <a:off x="3616379" y="2348767"/>
            <a:ext cx="2401974" cy="194366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805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227332" y="150499"/>
            <a:ext cx="9474925" cy="4051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педагогических работников</a:t>
            </a:r>
            <a:endPara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36226" y="989154"/>
            <a:ext cx="2511477" cy="1021556"/>
          </a:xfrm>
          <a:prstGeom prst="flowChartAlternateProcess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педагогов в возрасте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35 лет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10652" y="2259162"/>
            <a:ext cx="2637051" cy="1940957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молодых учителя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стажем работы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3-х лет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(школа № 2 г. Белинского, филиал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поимской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школы в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Чернышево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42747950"/>
              </p:ext>
            </p:extLst>
          </p:nvPr>
        </p:nvGraphicFramePr>
        <p:xfrm>
          <a:off x="478538" y="4421459"/>
          <a:ext cx="5018004" cy="219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08288901"/>
              </p:ext>
            </p:extLst>
          </p:nvPr>
        </p:nvGraphicFramePr>
        <p:xfrm>
          <a:off x="3025438" y="868909"/>
          <a:ext cx="3682973" cy="333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15001" y="5601711"/>
            <a:ext cx="3956052" cy="970478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 Виктория Александровна</a:t>
            </a:r>
            <a:r>
              <a:rPr kumimoji="0" lang="ru-RU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учитель </a:t>
            </a:r>
            <a:r>
              <a:rPr lang="ru-RU" sz="1700" kern="0" dirty="0" smtClean="0">
                <a:solidFill>
                  <a:srgbClr val="052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 </a:t>
            </a:r>
            <a:r>
              <a:rPr kumimoji="0" lang="ru-RU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школы с. </a:t>
            </a:r>
            <a:r>
              <a:rPr lang="ru-RU" sz="1700" kern="0" dirty="0" smtClean="0">
                <a:solidFill>
                  <a:srgbClr val="052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Поима</a:t>
            </a:r>
            <a:endParaRPr kumimoji="0" lang="ru-RU" sz="1700" b="0" i="0" u="none" strike="noStrike" kern="0" cap="none" spc="0" normalizeH="0" baseline="0" noProof="0" dirty="0" smtClean="0">
              <a:ln>
                <a:noFill/>
              </a:ln>
              <a:solidFill>
                <a:srgbClr val="052F6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97" y="3115507"/>
            <a:ext cx="2351817" cy="242035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890852" y="735162"/>
            <a:ext cx="2773848" cy="2247424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Участие в программе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«Земский учитель»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2023 г. – МОУ СОШ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Пушанина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2024 г. – МОУ СОШ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Лермонтово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681209"/>
              </p:ext>
            </p:extLst>
          </p:nvPr>
        </p:nvGraphicFramePr>
        <p:xfrm>
          <a:off x="323849" y="1019770"/>
          <a:ext cx="4572000" cy="243840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449">
                <a:tc>
                  <a:txBody>
                    <a:bodyPr/>
                    <a:lstStyle/>
                    <a:p>
                      <a:r>
                        <a:rPr lang="ru-RU" dirty="0" smtClean="0"/>
                        <a:t>2023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984">
                <a:tc>
                  <a:txBody>
                    <a:bodyPr/>
                    <a:lstStyle/>
                    <a:p>
                      <a:r>
                        <a:rPr lang="ru-RU" dirty="0" smtClean="0"/>
                        <a:t>ВШУ –</a:t>
                      </a:r>
                      <a:r>
                        <a:rPr lang="ru-RU" baseline="0" dirty="0" smtClean="0"/>
                        <a:t> 16 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ВШУ – 29 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ВШУ</a:t>
                      </a:r>
                      <a:r>
                        <a:rPr lang="ru-RU" baseline="0" dirty="0" smtClean="0"/>
                        <a:t> - 31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984">
                <a:tc>
                  <a:txBody>
                    <a:bodyPr/>
                    <a:lstStyle/>
                    <a:p>
                      <a:r>
                        <a:rPr lang="ru-RU" dirty="0" smtClean="0"/>
                        <a:t>ПДН – 9 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ПДН – 5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ПДН - 12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4"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 – 11 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 – 8 учащихся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 - 4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100" y="652682"/>
            <a:ext cx="4991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Профилактический учет несовершеннолетних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86425"/>
              </p:ext>
            </p:extLst>
          </p:nvPr>
        </p:nvGraphicFramePr>
        <p:xfrm>
          <a:off x="266699" y="3988895"/>
          <a:ext cx="4636227" cy="266700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6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1">
                <a:tc>
                  <a:txBody>
                    <a:bodyPr/>
                    <a:lstStyle/>
                    <a:p>
                      <a:r>
                        <a:rPr lang="ru-RU" dirty="0" smtClean="0"/>
                        <a:t>2023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51">
                <a:tc>
                  <a:txBody>
                    <a:bodyPr/>
                    <a:lstStyle/>
                    <a:p>
                      <a:r>
                        <a:rPr lang="ru-RU" dirty="0" smtClean="0"/>
                        <a:t>ВШУ - 29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ВШУ - 25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ВШУ - 19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1">
                <a:tc>
                  <a:txBody>
                    <a:bodyPr/>
                    <a:lstStyle/>
                    <a:p>
                      <a:r>
                        <a:rPr lang="ru-RU" dirty="0" smtClean="0"/>
                        <a:t>ПДН - 19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ПДН - 29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ПДН </a:t>
                      </a:r>
                      <a:r>
                        <a:rPr lang="ru-RU" smtClean="0"/>
                        <a:t>- 31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1"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</a:t>
                      </a:r>
                      <a:r>
                        <a:rPr lang="ru-RU" baseline="0" dirty="0" smtClean="0"/>
                        <a:t> - 7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 - 8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ДЕСОП - 4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7800" y="3581541"/>
            <a:ext cx="497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Семьи, состоящие на профилактических учетах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7928" y="148876"/>
            <a:ext cx="7468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деятельность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11724107"/>
              </p:ext>
            </p:extLst>
          </p:nvPr>
        </p:nvGraphicFramePr>
        <p:xfrm>
          <a:off x="5320938" y="1620044"/>
          <a:ext cx="4249782" cy="495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00468" y="944397"/>
            <a:ext cx="441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Социально-психологическое тестирование школьников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65100" y="170240"/>
            <a:ext cx="9740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военно-патриотическое движение «ЮНАРМИЯ» в Белинском районе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2" y="16506092"/>
            <a:ext cx="29651566" cy="222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685" y="18006645"/>
            <a:ext cx="22508578" cy="1454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681" y="6283569"/>
            <a:ext cx="4457125" cy="287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391" y="1111094"/>
            <a:ext cx="84250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 развивается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Всероссийское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военно-патриотическое движение «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ЮНАРМИЯ»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270 обучающихся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воспитанника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городского детского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сада №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Малыши Юнармейцы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базе МОУ СОШ № 1 г. Белинского создан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ДОМ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комплектован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необходимыми средствами класс юнармейцев. Под руководством квалифицированных наставников школьники проходят обучение основам начальной юнармейской подготовки по модулям: «Строевая подготовка», «Огневая подготовка», «Оружие массового поражения и защиты от него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новом учебном году в школе № 1 г. Белинского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откроется первый класс юнармейцев,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школе с.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Невежкино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- 7 класс, в школе с. Пушанина – 5 класс.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9" y="4376498"/>
            <a:ext cx="2718509" cy="2038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68" y="4270482"/>
            <a:ext cx="2718509" cy="2038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2" y="4363246"/>
            <a:ext cx="2718510" cy="20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2450" y="184150"/>
            <a:ext cx="8997950" cy="4699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Военно-патриотическая акция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«Марш Памяти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7" y="1332040"/>
            <a:ext cx="2851362" cy="2138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3" y="3955224"/>
            <a:ext cx="2860965" cy="2145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16" y="870486"/>
            <a:ext cx="2722418" cy="2041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35" y="3955224"/>
            <a:ext cx="2860965" cy="2145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09" y="1332040"/>
            <a:ext cx="2851363" cy="2138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9910" y="3168121"/>
            <a:ext cx="3065912" cy="3323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Юнармейцы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Белинского района приняли участие в военно-патриотической акции «Марш Памяти», приуроченной к 80-летию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Советского народа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Великой Отечественной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войне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рамках акции ребята посетили памятники, обелиски, стелы и захоронения участников Великой Отечественной войны, локальных войн и специальной военной операции.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том числе они побывали на месте захоронения Героя России Дмитрия Першина. </a:t>
            </a:r>
          </a:p>
        </p:txBody>
      </p:sp>
    </p:spTree>
    <p:extLst>
      <p:ext uri="{BB962C8B-B14F-4D97-AF65-F5344CB8AC3E}">
        <p14:creationId xmlns:p14="http://schemas.microsoft.com/office/powerpoint/2010/main" val="24317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7294" y="4093392"/>
            <a:ext cx="3770810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Юнармеец Белинского района, активист первичного отделения Движения Первых школы с.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Лермонтово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Тенишев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 Иван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принял участие в патриотическом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медиафоруме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 «Непобедимые» в г. Пензе, который проводил ГТРК «Пенза» при поддержке правительства Пензенской области.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3983" y="4087315"/>
            <a:ext cx="4522739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Юнармейцы Белинского района приняли участие в финальном этапе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областной военно-спортивной игры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Сурский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 рубеж».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Команда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Чембар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» из средней школы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№ 1 г.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Белинского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продемонстрировала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высокий уровень подготовки и командный дух. Участники успешно справились с огневым рубежом, военно-медицинской и исторической викториной, а также показали отличные результаты в строевой подготовке.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5" y="1242264"/>
            <a:ext cx="3478668" cy="260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t="14214" r="5601" b="10060"/>
          <a:stretch/>
        </p:blipFill>
        <p:spPr>
          <a:xfrm>
            <a:off x="5425439" y="1242264"/>
            <a:ext cx="3614737" cy="2600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100" y="170240"/>
            <a:ext cx="9740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военно-патриотическое движение «ЮНАРМИЯ» </a:t>
            </a:r>
          </a:p>
        </p:txBody>
      </p:sp>
    </p:spTree>
    <p:extLst>
      <p:ext uri="{BB962C8B-B14F-4D97-AF65-F5344CB8AC3E}">
        <p14:creationId xmlns:p14="http://schemas.microsoft.com/office/powerpoint/2010/main" val="1952832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10388"/>
            <a:ext cx="9283700" cy="502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5-дневные военно-патриотические учебные сборы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53" y="3844429"/>
            <a:ext cx="3018974" cy="2264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4" y="920058"/>
            <a:ext cx="1964036" cy="2618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3" y="1160041"/>
            <a:ext cx="2981654" cy="2236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09" y="1160041"/>
            <a:ext cx="2851663" cy="21387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100" y="3646030"/>
            <a:ext cx="5988869" cy="280076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Учащиеся Белинского района приняли участие в 5-дневных военно-патриотических учебных сборах «Авангард», которые проходили на базе «Училища Олимпийского резерва Пензенской области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». Данное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мероприятие проводилось в целях допризывной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подготовки обучающихся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и развития детско-юношеского военно-патриотического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общественного движения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Юнармия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По итогам сборов все юноши получили сертификаты участников. Оськин Даниил в личном зачёте по сборке и разборке оружия занял 3 место, Борисов Егор в личном зачёте по стрельбе из пневматического оружия </a:t>
            </a:r>
            <a:r>
              <a:rPr lang="ru-RU" sz="1600" dirty="0">
                <a:solidFill>
                  <a:srgbClr val="002060"/>
                </a:solidFill>
                <a:latin typeface="Constantia"/>
                <a:cs typeface="Arial"/>
              </a:rPr>
              <a:t>-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cs typeface="Arial"/>
              </a:rPr>
              <a:t>2 место.</a:t>
            </a:r>
          </a:p>
        </p:txBody>
      </p:sp>
    </p:spTree>
    <p:extLst>
      <p:ext uri="{BB962C8B-B14F-4D97-AF65-F5344CB8AC3E}">
        <p14:creationId xmlns:p14="http://schemas.microsoft.com/office/powerpoint/2010/main" val="2289365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yuzh-ural.ru/wp-content/uploads/2023/05/b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0" y="709826"/>
            <a:ext cx="2182283" cy="122753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944023" y="800087"/>
            <a:ext cx="5321898" cy="1741612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2E83C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2E83C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2024-2025 </a:t>
            </a:r>
            <a:r>
              <a:rPr lang="ru-RU" dirty="0">
                <a:solidFill>
                  <a:srgbClr val="2E83C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году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Всероссийском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ранней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профориентации школьников  6-11 классов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«Билет в будущее»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675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общеобразовательных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 Белинского района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630497" y="2736923"/>
            <a:ext cx="4140539" cy="1727991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всех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школах района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реализуется единая модель профориентации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Профориентационный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минимум»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охват обучающихся 6-11 классов </a:t>
            </a:r>
            <a:r>
              <a:rPr lang="ru-RU" sz="16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3343" y="63495"/>
            <a:ext cx="8542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«Билет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будущее»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581" y="5355514"/>
            <a:ext cx="4389461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Благодарность Министерства образования Пензенской области вручена  </a:t>
            </a:r>
            <a:endParaRPr lang="ru-RU" sz="1600" dirty="0" smtClean="0">
              <a:solidFill>
                <a:srgbClr val="052F61"/>
              </a:solidFill>
              <a:latin typeface="Constantia"/>
              <a:cs typeface="Arial"/>
            </a:endParaRPr>
          </a:p>
          <a:p>
            <a:pPr lvl="0" algn="ctr"/>
            <a:r>
              <a:rPr lang="ru-RU" sz="1600" b="1" dirty="0" smtClean="0">
                <a:solidFill>
                  <a:srgbClr val="052F61"/>
                </a:solidFill>
                <a:latin typeface="Constantia"/>
                <a:cs typeface="Arial"/>
              </a:rPr>
              <a:t>Романовой Елене Вячеславовне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 </a:t>
            </a:r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-  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педагогу-навигатору </a:t>
            </a:r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проекта </a:t>
            </a:r>
          </a:p>
          <a:p>
            <a:pPr lvl="0" algn="ctr"/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в МОУ 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СОШ № 1 г. Белинского</a:t>
            </a:r>
            <a:endParaRPr lang="ru-RU" sz="1600" dirty="0">
              <a:solidFill>
                <a:srgbClr val="052F61"/>
              </a:solidFill>
              <a:latin typeface="Constantia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3460" y="4605301"/>
            <a:ext cx="4393089" cy="181588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Благодарность 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Центра опережающей профессиональной подготовки </a:t>
            </a:r>
            <a:r>
              <a:rPr lang="ru-RU" sz="1600" dirty="0">
                <a:solidFill>
                  <a:srgbClr val="052F61"/>
                </a:solidFill>
                <a:latin typeface="Constantia"/>
                <a:cs typeface="Arial"/>
              </a:rPr>
              <a:t>Пензенской области 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получили </a:t>
            </a:r>
            <a:r>
              <a:rPr lang="ru-RU" sz="1600" b="1" dirty="0" smtClean="0">
                <a:solidFill>
                  <a:srgbClr val="FF0000"/>
                </a:solidFill>
                <a:latin typeface="Constantia"/>
                <a:cs typeface="Arial"/>
              </a:rPr>
              <a:t>9 педагогов-навигаторов </a:t>
            </a:r>
            <a:r>
              <a:rPr lang="ru-RU" sz="1600" dirty="0" smtClean="0">
                <a:solidFill>
                  <a:srgbClr val="052F61"/>
                </a:solidFill>
                <a:latin typeface="Constantia"/>
                <a:cs typeface="Arial"/>
              </a:rPr>
              <a:t>проекта: 6 человек из средней школы № 2 г. Белинского, 2 человека из средней школы с. Пушанина и 1 человек из средней школы с. </a:t>
            </a:r>
            <a:r>
              <a:rPr lang="ru-RU" sz="1600" dirty="0" err="1" smtClean="0">
                <a:solidFill>
                  <a:srgbClr val="052F61"/>
                </a:solidFill>
                <a:latin typeface="Constantia"/>
                <a:cs typeface="Arial"/>
              </a:rPr>
              <a:t>Лермонтово</a:t>
            </a:r>
            <a:endParaRPr lang="ru-RU" sz="1600" dirty="0">
              <a:solidFill>
                <a:srgbClr val="052F61"/>
              </a:solidFill>
              <a:latin typeface="Constantia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29729" r="28035" b="30366"/>
          <a:stretch/>
        </p:blipFill>
        <p:spPr>
          <a:xfrm>
            <a:off x="1079828" y="2027621"/>
            <a:ext cx="2547644" cy="32376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974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019239" y="1347137"/>
            <a:ext cx="7776418" cy="50167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условий для реализации в муниципалитете региональных проектов в рамках национального проекта «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Образование»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повышение 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качества подготовки обучающихся к сдаче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ГИА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условий для получения образования детьми с особыми образовательными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потребностями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 муниципалитете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минимума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обновление программ дополнительного образования  и увеличение количества детей в возрасте от 5 до 18 лет, обучающихся по дополнительным общеобразовательным программам; внедрение и активизация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персонифицированного дополнительного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образования в районе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активное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развитие творческого и инновационного потенциала учительского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корпуса; внедрение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эффективных способов мотивации педагогов к постоянному профессиональному развитию и педагогическому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творчеству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5276" y="121873"/>
            <a:ext cx="8351519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Приоритетные задачи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2025-2026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учебный год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470683" y="99482"/>
            <a:ext cx="6409508" cy="4086225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1 сентября 2025 года на заслуженный отдых уходят педагогические работники, которые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более сорока лет обучали и воспитывали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подрастающее поколение: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Бичкурова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Ираида Петровна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директор МОУ СОШ №2 г. Белинского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Купчева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Нина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Махайловна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завуч МОУ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 №2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Белинского 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Лушникова Лидия Николаевна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 г. Белинского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Мурлина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Таисия Аркадьевна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учитель математики МОУ СОШ 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Лермонтово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Праслова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Михайловна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математики МОУ СОШ № 1 г. Белинского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2046" r="9457" b="27399"/>
          <a:stretch/>
        </p:blipFill>
        <p:spPr>
          <a:xfrm>
            <a:off x="287995" y="3259073"/>
            <a:ext cx="1950720" cy="22503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r="6525" b="10505"/>
          <a:stretch/>
        </p:blipFill>
        <p:spPr>
          <a:xfrm>
            <a:off x="4914740" y="4283253"/>
            <a:ext cx="1970634" cy="234428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9523" r="25674" b="33968"/>
          <a:stretch/>
        </p:blipFill>
        <p:spPr>
          <a:xfrm>
            <a:off x="7376172" y="4290595"/>
            <a:ext cx="1959712" cy="234428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13079" r="8806" b="40445"/>
          <a:stretch/>
        </p:blipFill>
        <p:spPr>
          <a:xfrm>
            <a:off x="2470683" y="4283253"/>
            <a:ext cx="1953259" cy="235162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 descr="C:\Users\111\AppData\Local\Temp\Rar$DI21.063\IMG_20200923_1445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/>
        </p:blipFill>
        <p:spPr bwMode="auto">
          <a:xfrm>
            <a:off x="246969" y="591094"/>
            <a:ext cx="1887855" cy="233172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6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r="5614"/>
          <a:stretch/>
        </p:blipFill>
        <p:spPr>
          <a:xfrm>
            <a:off x="0" y="0"/>
            <a:ext cx="99965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0272" y="3429000"/>
            <a:ext cx="4953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834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Desktop\1H7RcJqXjSwRa1i2rDXs9uU8vNoqzJGRorkVoNt2ZN1an2rDJHIuco_Kh9fhNhnmFSAksRoUZA3FIYNqJgWCex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1600" y="4444999"/>
            <a:ext cx="2997200" cy="2247900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Rl9GtZkLIXrcr0jFGLZZeBy-k6fq4Bea-nsHzhPYAegmz8mcx5IIgks6jmAWO0fj3qIzPXtG-cTOAzVk_zgTkF3y.jpg"/>
          <p:cNvPicPr>
            <a:picLocks noChangeAspect="1" noChangeArrowheads="1"/>
          </p:cNvPicPr>
          <p:nvPr/>
        </p:nvPicPr>
        <p:blipFill>
          <a:blip r:embed="rId3"/>
          <a:srcRect l="22408" r="21901"/>
          <a:stretch>
            <a:fillRect/>
          </a:stretch>
        </p:blipFill>
        <p:spPr bwMode="auto">
          <a:xfrm>
            <a:off x="6633104" y="177799"/>
            <a:ext cx="2764896" cy="2222501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Desktop\47gT5sAVL9LafQvaYkKbL49w1ArEKxrRCZhGRWr4QSDhTM9WnTakuup8u42n_I9s_7eMCcvw-KjtyB7E211SXkw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00" y="2387600"/>
            <a:ext cx="2735657" cy="2058155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11000" r="5000" b="7666"/>
          <a:stretch/>
        </p:blipFill>
        <p:spPr>
          <a:xfrm>
            <a:off x="326573" y="4546599"/>
            <a:ext cx="2985642" cy="2128329"/>
          </a:xfrm>
          <a:prstGeom prst="rect">
            <a:avLst/>
          </a:prstGeom>
          <a:ln>
            <a:noFill/>
          </a:ln>
        </p:spPr>
      </p:pic>
      <p:pic>
        <p:nvPicPr>
          <p:cNvPr id="2058" name="Picture 10" descr="C:\Users\Администратор\Desktop\3acc8ec471f3f2804c40a45d58e48b9c.jpg"/>
          <p:cNvPicPr>
            <a:picLocks noChangeAspect="1" noChangeArrowheads="1"/>
          </p:cNvPicPr>
          <p:nvPr/>
        </p:nvPicPr>
        <p:blipFill>
          <a:blip r:embed="rId6"/>
          <a:srcRect t="6404" b="12315"/>
          <a:stretch>
            <a:fillRect/>
          </a:stretch>
        </p:blipFill>
        <p:spPr bwMode="auto">
          <a:xfrm>
            <a:off x="3933826" y="4533900"/>
            <a:ext cx="1933574" cy="2095500"/>
          </a:xfrm>
          <a:prstGeom prst="rect">
            <a:avLst/>
          </a:prstGeom>
          <a:noFill/>
        </p:spPr>
      </p:pic>
      <p:pic>
        <p:nvPicPr>
          <p:cNvPr id="2059" name="Picture 11" descr="C:\Users\Администратор\Desktop\4b27bb98bb197e0789aa3b1c826ff85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6908" y="190500"/>
            <a:ext cx="2500641" cy="2146300"/>
          </a:xfrm>
          <a:prstGeom prst="rect">
            <a:avLst/>
          </a:prstGeom>
          <a:noFill/>
        </p:spPr>
      </p:pic>
      <p:pic>
        <p:nvPicPr>
          <p:cNvPr id="2060" name="Picture 12" descr="C:\Users\Администратор\Desktop\0Fdb18HmdiaArGboe2ob1752226415.jpg"/>
          <p:cNvPicPr>
            <a:picLocks noChangeAspect="1" noChangeArrowheads="1"/>
          </p:cNvPicPr>
          <p:nvPr/>
        </p:nvPicPr>
        <p:blipFill>
          <a:blip r:embed="rId8"/>
          <a:srcRect t="20824" r="13413"/>
          <a:stretch>
            <a:fillRect/>
          </a:stretch>
        </p:blipFill>
        <p:spPr bwMode="auto">
          <a:xfrm>
            <a:off x="295428" y="2394363"/>
            <a:ext cx="3044672" cy="2088738"/>
          </a:xfrm>
          <a:prstGeom prst="rect">
            <a:avLst/>
          </a:prstGeom>
          <a:noFill/>
        </p:spPr>
      </p:pic>
      <p:pic>
        <p:nvPicPr>
          <p:cNvPr id="2061" name="Picture 13" descr="C:\Users\Администратор\Desktop\QFrsnBBdUw3TYusPt2jR1750335192.jpg"/>
          <p:cNvPicPr>
            <a:picLocks noChangeAspect="1" noChangeArrowheads="1"/>
          </p:cNvPicPr>
          <p:nvPr/>
        </p:nvPicPr>
        <p:blipFill>
          <a:blip r:embed="rId9"/>
          <a:srcRect l="2708" t="10926" r="13125"/>
          <a:stretch>
            <a:fillRect/>
          </a:stretch>
        </p:blipFill>
        <p:spPr bwMode="auto">
          <a:xfrm>
            <a:off x="6446372" y="2527300"/>
            <a:ext cx="3072080" cy="1828800"/>
          </a:xfrm>
          <a:prstGeom prst="rect">
            <a:avLst/>
          </a:prstGeom>
          <a:noFill/>
        </p:spPr>
      </p:pic>
      <p:pic>
        <p:nvPicPr>
          <p:cNvPr id="2062" name="Picture 14" descr="C:\Users\Администратор\Desktop\eaebe87c125df2b0cbce361f67a1567b.jpeg"/>
          <p:cNvPicPr>
            <a:picLocks noChangeAspect="1" noChangeArrowheads="1"/>
          </p:cNvPicPr>
          <p:nvPr/>
        </p:nvPicPr>
        <p:blipFill>
          <a:blip r:embed="rId10"/>
          <a:srcRect t="20660" b="34375"/>
          <a:stretch>
            <a:fillRect/>
          </a:stretch>
        </p:blipFill>
        <p:spPr bwMode="auto">
          <a:xfrm>
            <a:off x="165344" y="197320"/>
            <a:ext cx="3441455" cy="2063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990" y="174246"/>
            <a:ext cx="727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 подвоза обучающихся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955176" y="759021"/>
            <a:ext cx="4572001" cy="3166824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Новые школьные автобусы поступили: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2022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год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средняя школа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с.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Свищевки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- средние школы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Лермонтово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с. Поима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год – средняя школа с.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туденки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основная школа п. </a:t>
            </a:r>
            <a:r>
              <a:rPr kumimoji="0" lang="ru-RU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Шарова</a:t>
            </a:r>
            <a:endParaRPr kumimoji="0" lang="ru-RU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baseline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– средние школы №1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Белинского, с. Поима, с. Пушанина и основная школа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Невежкино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80" y="1147970"/>
            <a:ext cx="3810447" cy="1055608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13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школьных автобусов имеются в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общеобразовательных организациях Белинского района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504" y="2478310"/>
            <a:ext cx="3793030" cy="1055608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208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обучающихся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подвозятся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общеобразовательные организации и обратно 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месту проживания </a:t>
            </a:r>
            <a:endParaRPr lang="ru-RU" dirty="0" smtClean="0">
              <a:solidFill>
                <a:srgbClr val="002060"/>
              </a:solidFill>
              <a:latin typeface="Trebuchet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5" y="3808650"/>
            <a:ext cx="3131145" cy="2087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08" y="4509521"/>
            <a:ext cx="3074126" cy="2049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59" y="4355648"/>
            <a:ext cx="3191319" cy="17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75504" y="1900940"/>
            <a:ext cx="2360173" cy="78319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городские средние школы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0437" y="99347"/>
            <a:ext cx="8008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профильного обучения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757948" y="759836"/>
            <a:ext cx="4049184" cy="851297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охвачено </a:t>
            </a:r>
          </a:p>
          <a:p>
            <a:pPr indent="180340" algn="ctr">
              <a:spcAft>
                <a:spcPts val="0"/>
              </a:spcAft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старшеклассников 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900118" y="1920129"/>
            <a:ext cx="2206334" cy="783193"/>
          </a:xfrm>
          <a:prstGeom prst="flowChartAlternate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сельских средних школ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89252" y="2896791"/>
            <a:ext cx="1901718" cy="95345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естественно-научный профиль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916963" y="3060147"/>
            <a:ext cx="2139894" cy="646986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</a:t>
            </a:r>
          </a:p>
          <a:p>
            <a:pPr indent="180340" algn="ctr"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8971" y="3918188"/>
            <a:ext cx="3230880" cy="681038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социально-экономический профиль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828707" y="2703955"/>
            <a:ext cx="319395" cy="35523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833039" y="2684174"/>
            <a:ext cx="287685" cy="21101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2107931" y="2694041"/>
            <a:ext cx="287383" cy="121819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428839" y="1617087"/>
            <a:ext cx="253504" cy="2761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3639492" y="1623170"/>
            <a:ext cx="252427" cy="277770"/>
          </a:xfrm>
          <a:prstGeom prst="downArrow">
            <a:avLst>
              <a:gd name="adj1" fmla="val 41999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5241131" y="790930"/>
            <a:ext cx="4364423" cy="2043113"/>
          </a:xfrm>
          <a:prstGeom prst="flowChartAlternate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 сентября 2024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средних школах</a:t>
            </a:r>
          </a:p>
          <a:p>
            <a:pPr indent="180340" algn="ctr"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функционируют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агротехнологических классов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(7-е классы, 111человек)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17905" r="2072" b="12127"/>
          <a:stretch/>
        </p:blipFill>
        <p:spPr>
          <a:xfrm>
            <a:off x="6113417" y="2905707"/>
            <a:ext cx="3631474" cy="2073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1556" r="5962" b="3618"/>
          <a:stretch/>
        </p:blipFill>
        <p:spPr>
          <a:xfrm>
            <a:off x="3765705" y="4063958"/>
            <a:ext cx="2752093" cy="2247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4" y="4672172"/>
            <a:ext cx="2725006" cy="204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3898900" y="732133"/>
            <a:ext cx="5689600" cy="3507343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1803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10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кадетских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52F6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803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191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обучающийся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городская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шефы 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 МЧС Белинского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района), 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пограничная направленность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городская школа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с.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Пушанина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(шефы - Общество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ветеранов пограничных  войск и участников локальных войн «Рубеж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 2025-2026 учебном году в школе № 2 г. Белинского откроются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и 10 классы кадетов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5 класс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с.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пограничной направленности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1175" y="117343"/>
            <a:ext cx="7811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Кадетское движение в Белинском районе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6" y="1330145"/>
            <a:ext cx="3572884" cy="2381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21206" r="2073" b="8825"/>
          <a:stretch/>
        </p:blipFill>
        <p:spPr>
          <a:xfrm>
            <a:off x="6020643" y="4447361"/>
            <a:ext cx="3532883" cy="20931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703" y="4141304"/>
            <a:ext cx="5690749" cy="22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90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4"/>
          <p:cNvGraphicFramePr/>
          <p:nvPr>
            <p:extLst>
              <p:ext uri="{D42A27DB-BD31-4B8C-83A1-F6EECF244321}">
                <p14:modId xmlns:p14="http://schemas.microsoft.com/office/powerpoint/2010/main" val="2104100277"/>
              </p:ext>
            </p:extLst>
          </p:nvPr>
        </p:nvGraphicFramePr>
        <p:xfrm>
          <a:off x="374470" y="696186"/>
          <a:ext cx="5347062" cy="297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44430" y="111411"/>
            <a:ext cx="8286808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обучения школьников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235338" y="3420088"/>
            <a:ext cx="3240316" cy="1568414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выпускников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9-х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классов получили аттестаты с отличием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выпускников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11-х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классов награждены медалями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«За особые успехи в учении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степеней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314444" y="5281312"/>
            <a:ext cx="3161210" cy="1232700"/>
          </a:xfrm>
          <a:prstGeom prst="flowChartAlternateProcess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обучались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дому по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индивидуальному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</a:p>
          <a:p>
            <a:pPr lvl="0" algn="ctr">
              <a:defRPr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занимались по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адаптированной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программе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7" y="4083404"/>
            <a:ext cx="2932823" cy="2200341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69573071"/>
              </p:ext>
            </p:extLst>
          </p:nvPr>
        </p:nvGraphicFramePr>
        <p:xfrm>
          <a:off x="287116" y="3954156"/>
          <a:ext cx="2760617" cy="245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42" y="1120773"/>
            <a:ext cx="3715308" cy="21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Arial"/>
      <a:cs typeface="Arial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Arial"/>
      <a:cs typeface="Arial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10205</TotalTime>
  <Words>3032</Words>
  <Application>Microsoft Office PowerPoint</Application>
  <PresentationFormat>Лист A4 (210x297 мм)</PresentationFormat>
  <Paragraphs>362</Paragraphs>
  <Slides>48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Calibri</vt:lpstr>
      <vt:lpstr>Century Gothic</vt:lpstr>
      <vt:lpstr>Constantia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Кадровый состав педагогических работников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Всероссийская олимпиада школьников</vt:lpstr>
      <vt:lpstr>Победители и призеры международных, всероссийских и региональных конкурсов</vt:lpstr>
      <vt:lpstr>Презентация PowerPoint</vt:lpstr>
      <vt:lpstr>Победители и призеры международных, всероссийских  и региональных конкурсов</vt:lpstr>
      <vt:lpstr>Презентация PowerPoint</vt:lpstr>
      <vt:lpstr>Презентация PowerPoint</vt:lpstr>
      <vt:lpstr>Реализация проекта «Учусь плавать» </vt:lpstr>
      <vt:lpstr>Презентация PowerPoint</vt:lpstr>
      <vt:lpstr>Презентация PowerPoint</vt:lpstr>
      <vt:lpstr>Презентация PowerPoint</vt:lpstr>
      <vt:lpstr>Участие школьников в спортивных мероприятиях</vt:lpstr>
      <vt:lpstr>Презентация PowerPoint</vt:lpstr>
      <vt:lpstr>Военно-патриотическое воспитание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Военно-патриотическая акция «Марш Памяти»</vt:lpstr>
      <vt:lpstr>Презентация PowerPoint</vt:lpstr>
      <vt:lpstr>5-дневные военно-патриотические учебные сборы «Авангард»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 г. ПЕНЗЫ</dc:title>
  <dc:creator>217</dc:creator>
  <cp:lastModifiedBy>Школа 2</cp:lastModifiedBy>
  <cp:revision>1154</cp:revision>
  <cp:lastPrinted>2022-07-18T07:56:17Z</cp:lastPrinted>
  <dcterms:created xsi:type="dcterms:W3CDTF">2020-07-03T11:17:24Z</dcterms:created>
  <dcterms:modified xsi:type="dcterms:W3CDTF">2025-09-23T11:18:23Z</dcterms:modified>
</cp:coreProperties>
</file>